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9" r:id="rId2"/>
    <p:sldId id="257" r:id="rId3"/>
    <p:sldId id="277" r:id="rId4"/>
    <p:sldId id="268" r:id="rId5"/>
    <p:sldId id="260" r:id="rId6"/>
    <p:sldId id="261" r:id="rId7"/>
    <p:sldId id="271" r:id="rId8"/>
    <p:sldId id="281" r:id="rId9"/>
    <p:sldId id="270" r:id="rId10"/>
    <p:sldId id="264" r:id="rId11"/>
    <p:sldId id="278" r:id="rId12"/>
    <p:sldId id="280" r:id="rId13"/>
    <p:sldId id="267" r:id="rId14"/>
    <p:sldId id="274" r:id="rId15"/>
    <p:sldId id="275"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6B086-739D-4033-9E3A-7B9D4A75D7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EED6234-BCF9-4C06-AFC5-4830A962F52F}">
      <dgm:prSet/>
      <dgm:spPr/>
      <dgm:t>
        <a:bodyPr/>
        <a:lstStyle/>
        <a:p>
          <a:r>
            <a:rPr lang="en-GB" dirty="0"/>
            <a:t>Why research with adults with learning disabilities?</a:t>
          </a:r>
          <a:endParaRPr lang="en-US" dirty="0"/>
        </a:p>
      </dgm:t>
    </dgm:pt>
    <dgm:pt modelId="{1ED7B614-54C6-4AC4-8BCF-804D0E868BBC}" type="parTrans" cxnId="{364C0D95-3A13-420B-BBD6-9038DD14C56C}">
      <dgm:prSet/>
      <dgm:spPr/>
      <dgm:t>
        <a:bodyPr/>
        <a:lstStyle/>
        <a:p>
          <a:endParaRPr lang="en-US"/>
        </a:p>
      </dgm:t>
    </dgm:pt>
    <dgm:pt modelId="{CD6A3E26-FA4E-4EAE-BB7F-7824C245CA22}" type="sibTrans" cxnId="{364C0D95-3A13-420B-BBD6-9038DD14C56C}">
      <dgm:prSet/>
      <dgm:spPr/>
      <dgm:t>
        <a:bodyPr/>
        <a:lstStyle/>
        <a:p>
          <a:endParaRPr lang="en-US"/>
        </a:p>
      </dgm:t>
    </dgm:pt>
    <dgm:pt modelId="{59E36F9D-EDD3-4DA2-9B68-AEEF1ACCA2A4}">
      <dgm:prSet/>
      <dgm:spPr/>
      <dgm:t>
        <a:bodyPr/>
        <a:lstStyle/>
        <a:p>
          <a:r>
            <a:rPr lang="en-GB" dirty="0"/>
            <a:t>How to make research participation accessible.</a:t>
          </a:r>
          <a:endParaRPr lang="en-US" dirty="0"/>
        </a:p>
      </dgm:t>
    </dgm:pt>
    <dgm:pt modelId="{F5720BF0-014A-494D-B768-0FC64FDD50B5}" type="parTrans" cxnId="{27238530-4168-4A53-8F25-029854FA1AC8}">
      <dgm:prSet/>
      <dgm:spPr/>
      <dgm:t>
        <a:bodyPr/>
        <a:lstStyle/>
        <a:p>
          <a:endParaRPr lang="en-US"/>
        </a:p>
      </dgm:t>
    </dgm:pt>
    <dgm:pt modelId="{7E401C9F-21AA-4AD9-A855-592EDB89054E}" type="sibTrans" cxnId="{27238530-4168-4A53-8F25-029854FA1AC8}">
      <dgm:prSet/>
      <dgm:spPr/>
      <dgm:t>
        <a:bodyPr/>
        <a:lstStyle/>
        <a:p>
          <a:endParaRPr lang="en-US"/>
        </a:p>
      </dgm:t>
    </dgm:pt>
    <dgm:pt modelId="{81317265-7951-40B8-9B7E-3B06555A0641}">
      <dgm:prSet/>
      <dgm:spPr/>
      <dgm:t>
        <a:bodyPr/>
        <a:lstStyle/>
        <a:p>
          <a:r>
            <a:rPr lang="en-GB" dirty="0"/>
            <a:t>Nothing About Us Without Us.</a:t>
          </a:r>
          <a:endParaRPr lang="en-US" dirty="0"/>
        </a:p>
      </dgm:t>
    </dgm:pt>
    <dgm:pt modelId="{63C29904-ABB5-4D72-8D5E-8237A142380E}" type="parTrans" cxnId="{2984F587-7078-41F3-A597-073DA606D76D}">
      <dgm:prSet/>
      <dgm:spPr/>
      <dgm:t>
        <a:bodyPr/>
        <a:lstStyle/>
        <a:p>
          <a:endParaRPr lang="en-US"/>
        </a:p>
      </dgm:t>
    </dgm:pt>
    <dgm:pt modelId="{14A70A80-893B-4E00-BB4D-4C242D39CDB7}" type="sibTrans" cxnId="{2984F587-7078-41F3-A597-073DA606D76D}">
      <dgm:prSet/>
      <dgm:spPr/>
      <dgm:t>
        <a:bodyPr/>
        <a:lstStyle/>
        <a:p>
          <a:endParaRPr lang="en-US"/>
        </a:p>
      </dgm:t>
    </dgm:pt>
    <dgm:pt modelId="{DBB4F059-DE70-4FA0-9CCE-FB3EFDAA2AC7}">
      <dgm:prSet/>
      <dgm:spPr/>
      <dgm:t>
        <a:bodyPr/>
        <a:lstStyle/>
        <a:p>
          <a:r>
            <a:rPr lang="en-GB" dirty="0"/>
            <a:t>Research evidence relevant to education </a:t>
          </a:r>
          <a:endParaRPr lang="en-US" dirty="0"/>
        </a:p>
      </dgm:t>
    </dgm:pt>
    <dgm:pt modelId="{0B948E62-D370-46AE-B9A1-A87CC83B8277}" type="parTrans" cxnId="{B42E20A9-A4DB-468F-A196-2EB1E84A774D}">
      <dgm:prSet/>
      <dgm:spPr/>
      <dgm:t>
        <a:bodyPr/>
        <a:lstStyle/>
        <a:p>
          <a:endParaRPr lang="en-US"/>
        </a:p>
      </dgm:t>
    </dgm:pt>
    <dgm:pt modelId="{CD912B02-51BD-4D2D-923E-6F5A1572D5C0}" type="sibTrans" cxnId="{B42E20A9-A4DB-468F-A196-2EB1E84A774D}">
      <dgm:prSet/>
      <dgm:spPr/>
      <dgm:t>
        <a:bodyPr/>
        <a:lstStyle/>
        <a:p>
          <a:endParaRPr lang="en-US"/>
        </a:p>
      </dgm:t>
    </dgm:pt>
    <dgm:pt modelId="{02E01B71-E6B2-47C2-9C7D-911EB6AB2E74}">
      <dgm:prSet/>
      <dgm:spPr/>
      <dgm:t>
        <a:bodyPr/>
        <a:lstStyle/>
        <a:p>
          <a:r>
            <a:rPr lang="en-GB" dirty="0"/>
            <a:t>Implications for practice</a:t>
          </a:r>
          <a:endParaRPr lang="en-US" dirty="0"/>
        </a:p>
      </dgm:t>
    </dgm:pt>
    <dgm:pt modelId="{15F04DD3-F05A-4D06-9577-10C8B4C261A3}" type="parTrans" cxnId="{71ECA005-47C6-4B1F-BC2E-F9DEBA184AFF}">
      <dgm:prSet/>
      <dgm:spPr/>
      <dgm:t>
        <a:bodyPr/>
        <a:lstStyle/>
        <a:p>
          <a:endParaRPr lang="en-US"/>
        </a:p>
      </dgm:t>
    </dgm:pt>
    <dgm:pt modelId="{666C4D99-1912-4230-B0AE-EED505EC8C84}" type="sibTrans" cxnId="{71ECA005-47C6-4B1F-BC2E-F9DEBA184AFF}">
      <dgm:prSet/>
      <dgm:spPr/>
      <dgm:t>
        <a:bodyPr/>
        <a:lstStyle/>
        <a:p>
          <a:endParaRPr lang="en-US"/>
        </a:p>
      </dgm:t>
    </dgm:pt>
    <dgm:pt modelId="{3F47DC29-AB74-4E66-89AE-74943EE0DFD7}" type="pres">
      <dgm:prSet presAssocID="{E356B086-739D-4033-9E3A-7B9D4A75D75F}" presName="vert0" presStyleCnt="0">
        <dgm:presLayoutVars>
          <dgm:dir/>
          <dgm:animOne val="branch"/>
          <dgm:animLvl val="lvl"/>
        </dgm:presLayoutVars>
      </dgm:prSet>
      <dgm:spPr/>
    </dgm:pt>
    <dgm:pt modelId="{235F980E-DF78-492E-9227-32D739BA0BDC}" type="pres">
      <dgm:prSet presAssocID="{8EED6234-BCF9-4C06-AFC5-4830A962F52F}" presName="thickLine" presStyleLbl="alignNode1" presStyleIdx="0" presStyleCnt="5"/>
      <dgm:spPr/>
    </dgm:pt>
    <dgm:pt modelId="{4E075FAA-E11F-49CC-A1F4-BF163B041A29}" type="pres">
      <dgm:prSet presAssocID="{8EED6234-BCF9-4C06-AFC5-4830A962F52F}" presName="horz1" presStyleCnt="0"/>
      <dgm:spPr/>
    </dgm:pt>
    <dgm:pt modelId="{01583A3D-0AA5-4B1E-9B94-BF7449B99E4E}" type="pres">
      <dgm:prSet presAssocID="{8EED6234-BCF9-4C06-AFC5-4830A962F52F}" presName="tx1" presStyleLbl="revTx" presStyleIdx="0" presStyleCnt="5"/>
      <dgm:spPr/>
    </dgm:pt>
    <dgm:pt modelId="{295D1F62-1DF0-4B07-942C-3F9D7F615767}" type="pres">
      <dgm:prSet presAssocID="{8EED6234-BCF9-4C06-AFC5-4830A962F52F}" presName="vert1" presStyleCnt="0"/>
      <dgm:spPr/>
    </dgm:pt>
    <dgm:pt modelId="{A68F1704-BB9D-4478-9856-3FF94904D617}" type="pres">
      <dgm:prSet presAssocID="{59E36F9D-EDD3-4DA2-9B68-AEEF1ACCA2A4}" presName="thickLine" presStyleLbl="alignNode1" presStyleIdx="1" presStyleCnt="5"/>
      <dgm:spPr/>
    </dgm:pt>
    <dgm:pt modelId="{E2A44FBE-C813-4237-A1CE-17F556AF0B4F}" type="pres">
      <dgm:prSet presAssocID="{59E36F9D-EDD3-4DA2-9B68-AEEF1ACCA2A4}" presName="horz1" presStyleCnt="0"/>
      <dgm:spPr/>
    </dgm:pt>
    <dgm:pt modelId="{68DCA7D8-42C1-44CF-8542-A11068EF0072}" type="pres">
      <dgm:prSet presAssocID="{59E36F9D-EDD3-4DA2-9B68-AEEF1ACCA2A4}" presName="tx1" presStyleLbl="revTx" presStyleIdx="1" presStyleCnt="5"/>
      <dgm:spPr/>
    </dgm:pt>
    <dgm:pt modelId="{485C3173-FBD8-4FAE-9CFF-71D116402266}" type="pres">
      <dgm:prSet presAssocID="{59E36F9D-EDD3-4DA2-9B68-AEEF1ACCA2A4}" presName="vert1" presStyleCnt="0"/>
      <dgm:spPr/>
    </dgm:pt>
    <dgm:pt modelId="{BFBA0507-D437-4F96-9E14-EDCCBC86CC33}" type="pres">
      <dgm:prSet presAssocID="{81317265-7951-40B8-9B7E-3B06555A0641}" presName="thickLine" presStyleLbl="alignNode1" presStyleIdx="2" presStyleCnt="5"/>
      <dgm:spPr/>
    </dgm:pt>
    <dgm:pt modelId="{5C73C2F4-C706-45FD-BBFC-CF42C39622ED}" type="pres">
      <dgm:prSet presAssocID="{81317265-7951-40B8-9B7E-3B06555A0641}" presName="horz1" presStyleCnt="0"/>
      <dgm:spPr/>
    </dgm:pt>
    <dgm:pt modelId="{33DDD369-8BB4-4EE6-9F19-AF251AB8B6DF}" type="pres">
      <dgm:prSet presAssocID="{81317265-7951-40B8-9B7E-3B06555A0641}" presName="tx1" presStyleLbl="revTx" presStyleIdx="2" presStyleCnt="5"/>
      <dgm:spPr/>
    </dgm:pt>
    <dgm:pt modelId="{14279292-4900-4E1B-BC62-029DEEECD27E}" type="pres">
      <dgm:prSet presAssocID="{81317265-7951-40B8-9B7E-3B06555A0641}" presName="vert1" presStyleCnt="0"/>
      <dgm:spPr/>
    </dgm:pt>
    <dgm:pt modelId="{1000BD71-4AD4-4CD0-B6BB-37CFC4819E0F}" type="pres">
      <dgm:prSet presAssocID="{DBB4F059-DE70-4FA0-9CCE-FB3EFDAA2AC7}" presName="thickLine" presStyleLbl="alignNode1" presStyleIdx="3" presStyleCnt="5"/>
      <dgm:spPr/>
    </dgm:pt>
    <dgm:pt modelId="{8853AE87-DE93-4D76-8463-9E078248793B}" type="pres">
      <dgm:prSet presAssocID="{DBB4F059-DE70-4FA0-9CCE-FB3EFDAA2AC7}" presName="horz1" presStyleCnt="0"/>
      <dgm:spPr/>
    </dgm:pt>
    <dgm:pt modelId="{00EE02A1-DA14-4B47-A4B0-89BD58328537}" type="pres">
      <dgm:prSet presAssocID="{DBB4F059-DE70-4FA0-9CCE-FB3EFDAA2AC7}" presName="tx1" presStyleLbl="revTx" presStyleIdx="3" presStyleCnt="5"/>
      <dgm:spPr/>
    </dgm:pt>
    <dgm:pt modelId="{1C90ABD3-085D-4105-A44D-11CD9712F683}" type="pres">
      <dgm:prSet presAssocID="{DBB4F059-DE70-4FA0-9CCE-FB3EFDAA2AC7}" presName="vert1" presStyleCnt="0"/>
      <dgm:spPr/>
    </dgm:pt>
    <dgm:pt modelId="{94A1A3AB-F06E-449A-9311-05085A5F9CD8}" type="pres">
      <dgm:prSet presAssocID="{02E01B71-E6B2-47C2-9C7D-911EB6AB2E74}" presName="thickLine" presStyleLbl="alignNode1" presStyleIdx="4" presStyleCnt="5"/>
      <dgm:spPr/>
    </dgm:pt>
    <dgm:pt modelId="{5BDB6BAA-C330-40B9-B2A0-9FB4A3A9A863}" type="pres">
      <dgm:prSet presAssocID="{02E01B71-E6B2-47C2-9C7D-911EB6AB2E74}" presName="horz1" presStyleCnt="0"/>
      <dgm:spPr/>
    </dgm:pt>
    <dgm:pt modelId="{BCF9C23E-6346-400D-B3C9-2B944F95D33F}" type="pres">
      <dgm:prSet presAssocID="{02E01B71-E6B2-47C2-9C7D-911EB6AB2E74}" presName="tx1" presStyleLbl="revTx" presStyleIdx="4" presStyleCnt="5"/>
      <dgm:spPr/>
    </dgm:pt>
    <dgm:pt modelId="{8EF6D6D7-524B-438C-844E-B4D6BCD5530A}" type="pres">
      <dgm:prSet presAssocID="{02E01B71-E6B2-47C2-9C7D-911EB6AB2E74}" presName="vert1" presStyleCnt="0"/>
      <dgm:spPr/>
    </dgm:pt>
  </dgm:ptLst>
  <dgm:cxnLst>
    <dgm:cxn modelId="{71ECA005-47C6-4B1F-BC2E-F9DEBA184AFF}" srcId="{E356B086-739D-4033-9E3A-7B9D4A75D75F}" destId="{02E01B71-E6B2-47C2-9C7D-911EB6AB2E74}" srcOrd="4" destOrd="0" parTransId="{15F04DD3-F05A-4D06-9577-10C8B4C261A3}" sibTransId="{666C4D99-1912-4230-B0AE-EED505EC8C84}"/>
    <dgm:cxn modelId="{7438E705-1CE0-420E-896B-E419E5BC16BB}" type="presOf" srcId="{81317265-7951-40B8-9B7E-3B06555A0641}" destId="{33DDD369-8BB4-4EE6-9F19-AF251AB8B6DF}" srcOrd="0" destOrd="0" presId="urn:microsoft.com/office/officeart/2008/layout/LinedList"/>
    <dgm:cxn modelId="{D27B0907-62F4-459C-B6B2-0807555477AB}" type="presOf" srcId="{02E01B71-E6B2-47C2-9C7D-911EB6AB2E74}" destId="{BCF9C23E-6346-400D-B3C9-2B944F95D33F}" srcOrd="0" destOrd="0" presId="urn:microsoft.com/office/officeart/2008/layout/LinedList"/>
    <dgm:cxn modelId="{735E342D-86DF-4360-9357-39B1CD98E3E7}" type="presOf" srcId="{E356B086-739D-4033-9E3A-7B9D4A75D75F}" destId="{3F47DC29-AB74-4E66-89AE-74943EE0DFD7}" srcOrd="0" destOrd="0" presId="urn:microsoft.com/office/officeart/2008/layout/LinedList"/>
    <dgm:cxn modelId="{27238530-4168-4A53-8F25-029854FA1AC8}" srcId="{E356B086-739D-4033-9E3A-7B9D4A75D75F}" destId="{59E36F9D-EDD3-4DA2-9B68-AEEF1ACCA2A4}" srcOrd="1" destOrd="0" parTransId="{F5720BF0-014A-494D-B768-0FC64FDD50B5}" sibTransId="{7E401C9F-21AA-4AD9-A855-592EDB89054E}"/>
    <dgm:cxn modelId="{2984F587-7078-41F3-A597-073DA606D76D}" srcId="{E356B086-739D-4033-9E3A-7B9D4A75D75F}" destId="{81317265-7951-40B8-9B7E-3B06555A0641}" srcOrd="2" destOrd="0" parTransId="{63C29904-ABB5-4D72-8D5E-8237A142380E}" sibTransId="{14A70A80-893B-4E00-BB4D-4C242D39CDB7}"/>
    <dgm:cxn modelId="{364C0D95-3A13-420B-BBD6-9038DD14C56C}" srcId="{E356B086-739D-4033-9E3A-7B9D4A75D75F}" destId="{8EED6234-BCF9-4C06-AFC5-4830A962F52F}" srcOrd="0" destOrd="0" parTransId="{1ED7B614-54C6-4AC4-8BCF-804D0E868BBC}" sibTransId="{CD6A3E26-FA4E-4EAE-BB7F-7824C245CA22}"/>
    <dgm:cxn modelId="{4C3407A1-A0E8-4F71-9280-C7521A6BF741}" type="presOf" srcId="{8EED6234-BCF9-4C06-AFC5-4830A962F52F}" destId="{01583A3D-0AA5-4B1E-9B94-BF7449B99E4E}" srcOrd="0" destOrd="0" presId="urn:microsoft.com/office/officeart/2008/layout/LinedList"/>
    <dgm:cxn modelId="{B42E20A9-A4DB-468F-A196-2EB1E84A774D}" srcId="{E356B086-739D-4033-9E3A-7B9D4A75D75F}" destId="{DBB4F059-DE70-4FA0-9CCE-FB3EFDAA2AC7}" srcOrd="3" destOrd="0" parTransId="{0B948E62-D370-46AE-B9A1-A87CC83B8277}" sibTransId="{CD912B02-51BD-4D2D-923E-6F5A1572D5C0}"/>
    <dgm:cxn modelId="{180DEFD8-8ED7-4AD4-8D11-CBA5457E197C}" type="presOf" srcId="{59E36F9D-EDD3-4DA2-9B68-AEEF1ACCA2A4}" destId="{68DCA7D8-42C1-44CF-8542-A11068EF0072}" srcOrd="0" destOrd="0" presId="urn:microsoft.com/office/officeart/2008/layout/LinedList"/>
    <dgm:cxn modelId="{88AE9DDE-1619-4E63-BE0C-7ABF9404BE27}" type="presOf" srcId="{DBB4F059-DE70-4FA0-9CCE-FB3EFDAA2AC7}" destId="{00EE02A1-DA14-4B47-A4B0-89BD58328537}" srcOrd="0" destOrd="0" presId="urn:microsoft.com/office/officeart/2008/layout/LinedList"/>
    <dgm:cxn modelId="{C7A32B72-844F-4E65-89EF-7634BCD2C6DE}" type="presParOf" srcId="{3F47DC29-AB74-4E66-89AE-74943EE0DFD7}" destId="{235F980E-DF78-492E-9227-32D739BA0BDC}" srcOrd="0" destOrd="0" presId="urn:microsoft.com/office/officeart/2008/layout/LinedList"/>
    <dgm:cxn modelId="{F703A1FF-5D2E-44DF-BC08-9054EEB7341F}" type="presParOf" srcId="{3F47DC29-AB74-4E66-89AE-74943EE0DFD7}" destId="{4E075FAA-E11F-49CC-A1F4-BF163B041A29}" srcOrd="1" destOrd="0" presId="urn:microsoft.com/office/officeart/2008/layout/LinedList"/>
    <dgm:cxn modelId="{F684316A-3A78-46DF-96F0-5BC1FF977483}" type="presParOf" srcId="{4E075FAA-E11F-49CC-A1F4-BF163B041A29}" destId="{01583A3D-0AA5-4B1E-9B94-BF7449B99E4E}" srcOrd="0" destOrd="0" presId="urn:microsoft.com/office/officeart/2008/layout/LinedList"/>
    <dgm:cxn modelId="{3995C8C9-7A14-4989-BBBF-8E164941E7B6}" type="presParOf" srcId="{4E075FAA-E11F-49CC-A1F4-BF163B041A29}" destId="{295D1F62-1DF0-4B07-942C-3F9D7F615767}" srcOrd="1" destOrd="0" presId="urn:microsoft.com/office/officeart/2008/layout/LinedList"/>
    <dgm:cxn modelId="{D3A661D0-7D0B-4A66-B47E-092628DE5755}" type="presParOf" srcId="{3F47DC29-AB74-4E66-89AE-74943EE0DFD7}" destId="{A68F1704-BB9D-4478-9856-3FF94904D617}" srcOrd="2" destOrd="0" presId="urn:microsoft.com/office/officeart/2008/layout/LinedList"/>
    <dgm:cxn modelId="{0D0FD65C-7971-45A6-9948-401DE93E725A}" type="presParOf" srcId="{3F47DC29-AB74-4E66-89AE-74943EE0DFD7}" destId="{E2A44FBE-C813-4237-A1CE-17F556AF0B4F}" srcOrd="3" destOrd="0" presId="urn:microsoft.com/office/officeart/2008/layout/LinedList"/>
    <dgm:cxn modelId="{1B1B217E-98CA-4D88-97E8-E184C9364C46}" type="presParOf" srcId="{E2A44FBE-C813-4237-A1CE-17F556AF0B4F}" destId="{68DCA7D8-42C1-44CF-8542-A11068EF0072}" srcOrd="0" destOrd="0" presId="urn:microsoft.com/office/officeart/2008/layout/LinedList"/>
    <dgm:cxn modelId="{5575C583-F6C8-40FA-8483-676EB61C0CA3}" type="presParOf" srcId="{E2A44FBE-C813-4237-A1CE-17F556AF0B4F}" destId="{485C3173-FBD8-4FAE-9CFF-71D116402266}" srcOrd="1" destOrd="0" presId="urn:microsoft.com/office/officeart/2008/layout/LinedList"/>
    <dgm:cxn modelId="{199430B7-7679-4C45-872E-806A98BBF2EB}" type="presParOf" srcId="{3F47DC29-AB74-4E66-89AE-74943EE0DFD7}" destId="{BFBA0507-D437-4F96-9E14-EDCCBC86CC33}" srcOrd="4" destOrd="0" presId="urn:microsoft.com/office/officeart/2008/layout/LinedList"/>
    <dgm:cxn modelId="{E417325C-F059-47AC-8626-E9B0BDD3F021}" type="presParOf" srcId="{3F47DC29-AB74-4E66-89AE-74943EE0DFD7}" destId="{5C73C2F4-C706-45FD-BBFC-CF42C39622ED}" srcOrd="5" destOrd="0" presId="urn:microsoft.com/office/officeart/2008/layout/LinedList"/>
    <dgm:cxn modelId="{8F30D9A7-B2E9-4128-AAB2-88AF8F315743}" type="presParOf" srcId="{5C73C2F4-C706-45FD-BBFC-CF42C39622ED}" destId="{33DDD369-8BB4-4EE6-9F19-AF251AB8B6DF}" srcOrd="0" destOrd="0" presId="urn:microsoft.com/office/officeart/2008/layout/LinedList"/>
    <dgm:cxn modelId="{FE9BBF93-C121-46E1-967F-60AA195C2192}" type="presParOf" srcId="{5C73C2F4-C706-45FD-BBFC-CF42C39622ED}" destId="{14279292-4900-4E1B-BC62-029DEEECD27E}" srcOrd="1" destOrd="0" presId="urn:microsoft.com/office/officeart/2008/layout/LinedList"/>
    <dgm:cxn modelId="{D547B7A0-C5A4-420C-88BC-297E75E55649}" type="presParOf" srcId="{3F47DC29-AB74-4E66-89AE-74943EE0DFD7}" destId="{1000BD71-4AD4-4CD0-B6BB-37CFC4819E0F}" srcOrd="6" destOrd="0" presId="urn:microsoft.com/office/officeart/2008/layout/LinedList"/>
    <dgm:cxn modelId="{79B683F3-2164-40CE-8CE3-C4443A6899DE}" type="presParOf" srcId="{3F47DC29-AB74-4E66-89AE-74943EE0DFD7}" destId="{8853AE87-DE93-4D76-8463-9E078248793B}" srcOrd="7" destOrd="0" presId="urn:microsoft.com/office/officeart/2008/layout/LinedList"/>
    <dgm:cxn modelId="{283F7F7C-6B2A-4BA9-897E-D31EEBF0574F}" type="presParOf" srcId="{8853AE87-DE93-4D76-8463-9E078248793B}" destId="{00EE02A1-DA14-4B47-A4B0-89BD58328537}" srcOrd="0" destOrd="0" presId="urn:microsoft.com/office/officeart/2008/layout/LinedList"/>
    <dgm:cxn modelId="{7B714E5D-7D5B-437E-AFE3-597BAA03D633}" type="presParOf" srcId="{8853AE87-DE93-4D76-8463-9E078248793B}" destId="{1C90ABD3-085D-4105-A44D-11CD9712F683}" srcOrd="1" destOrd="0" presId="urn:microsoft.com/office/officeart/2008/layout/LinedList"/>
    <dgm:cxn modelId="{2E43EB5B-210E-4B5F-96FE-91E68182C6E2}" type="presParOf" srcId="{3F47DC29-AB74-4E66-89AE-74943EE0DFD7}" destId="{94A1A3AB-F06E-449A-9311-05085A5F9CD8}" srcOrd="8" destOrd="0" presId="urn:microsoft.com/office/officeart/2008/layout/LinedList"/>
    <dgm:cxn modelId="{A5D25843-0CDF-4105-9EA4-5A56F6783014}" type="presParOf" srcId="{3F47DC29-AB74-4E66-89AE-74943EE0DFD7}" destId="{5BDB6BAA-C330-40B9-B2A0-9FB4A3A9A863}" srcOrd="9" destOrd="0" presId="urn:microsoft.com/office/officeart/2008/layout/LinedList"/>
    <dgm:cxn modelId="{2CD2FCF3-3778-455F-8DB3-DF432E9DE2EE}" type="presParOf" srcId="{5BDB6BAA-C330-40B9-B2A0-9FB4A3A9A863}" destId="{BCF9C23E-6346-400D-B3C9-2B944F95D33F}" srcOrd="0" destOrd="0" presId="urn:microsoft.com/office/officeart/2008/layout/LinedList"/>
    <dgm:cxn modelId="{4D15679B-4C33-45F4-AB52-46EC2A7AD45F}" type="presParOf" srcId="{5BDB6BAA-C330-40B9-B2A0-9FB4A3A9A863}" destId="{8EF6D6D7-524B-438C-844E-B4D6BCD553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F980E-DF78-492E-9227-32D739BA0BDC}">
      <dsp:nvSpPr>
        <dsp:cNvPr id="0" name=""/>
        <dsp:cNvSpPr/>
      </dsp:nvSpPr>
      <dsp:spPr>
        <a:xfrm>
          <a:off x="0" y="435"/>
          <a:ext cx="108909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83A3D-0AA5-4B1E-9B94-BF7449B99E4E}">
      <dsp:nvSpPr>
        <dsp:cNvPr id="0" name=""/>
        <dsp:cNvSpPr/>
      </dsp:nvSpPr>
      <dsp:spPr>
        <a:xfrm>
          <a:off x="0" y="435"/>
          <a:ext cx="10890928"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Why research with adults with learning disabilities?</a:t>
          </a:r>
          <a:endParaRPr lang="en-US" sz="3300" kern="1200" dirty="0"/>
        </a:p>
      </dsp:txBody>
      <dsp:txXfrm>
        <a:off x="0" y="435"/>
        <a:ext cx="10890928" cy="713057"/>
      </dsp:txXfrm>
    </dsp:sp>
    <dsp:sp modelId="{A68F1704-BB9D-4478-9856-3FF94904D617}">
      <dsp:nvSpPr>
        <dsp:cNvPr id="0" name=""/>
        <dsp:cNvSpPr/>
      </dsp:nvSpPr>
      <dsp:spPr>
        <a:xfrm>
          <a:off x="0" y="713493"/>
          <a:ext cx="108909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CA7D8-42C1-44CF-8542-A11068EF0072}">
      <dsp:nvSpPr>
        <dsp:cNvPr id="0" name=""/>
        <dsp:cNvSpPr/>
      </dsp:nvSpPr>
      <dsp:spPr>
        <a:xfrm>
          <a:off x="0" y="713493"/>
          <a:ext cx="10890928"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How to make research participation accessible.</a:t>
          </a:r>
          <a:endParaRPr lang="en-US" sz="3300" kern="1200" dirty="0"/>
        </a:p>
      </dsp:txBody>
      <dsp:txXfrm>
        <a:off x="0" y="713493"/>
        <a:ext cx="10890928" cy="713057"/>
      </dsp:txXfrm>
    </dsp:sp>
    <dsp:sp modelId="{BFBA0507-D437-4F96-9E14-EDCCBC86CC33}">
      <dsp:nvSpPr>
        <dsp:cNvPr id="0" name=""/>
        <dsp:cNvSpPr/>
      </dsp:nvSpPr>
      <dsp:spPr>
        <a:xfrm>
          <a:off x="0" y="1426551"/>
          <a:ext cx="108909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DD369-8BB4-4EE6-9F19-AF251AB8B6DF}">
      <dsp:nvSpPr>
        <dsp:cNvPr id="0" name=""/>
        <dsp:cNvSpPr/>
      </dsp:nvSpPr>
      <dsp:spPr>
        <a:xfrm>
          <a:off x="0" y="1426551"/>
          <a:ext cx="10890928"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Nothing About Us Without Us.</a:t>
          </a:r>
          <a:endParaRPr lang="en-US" sz="3300" kern="1200" dirty="0"/>
        </a:p>
      </dsp:txBody>
      <dsp:txXfrm>
        <a:off x="0" y="1426551"/>
        <a:ext cx="10890928" cy="713057"/>
      </dsp:txXfrm>
    </dsp:sp>
    <dsp:sp modelId="{1000BD71-4AD4-4CD0-B6BB-37CFC4819E0F}">
      <dsp:nvSpPr>
        <dsp:cNvPr id="0" name=""/>
        <dsp:cNvSpPr/>
      </dsp:nvSpPr>
      <dsp:spPr>
        <a:xfrm>
          <a:off x="0" y="2139608"/>
          <a:ext cx="108909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E02A1-DA14-4B47-A4B0-89BD58328537}">
      <dsp:nvSpPr>
        <dsp:cNvPr id="0" name=""/>
        <dsp:cNvSpPr/>
      </dsp:nvSpPr>
      <dsp:spPr>
        <a:xfrm>
          <a:off x="0" y="2139608"/>
          <a:ext cx="10890928"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Research evidence relevant to education </a:t>
          </a:r>
          <a:endParaRPr lang="en-US" sz="3300" kern="1200" dirty="0"/>
        </a:p>
      </dsp:txBody>
      <dsp:txXfrm>
        <a:off x="0" y="2139608"/>
        <a:ext cx="10890928" cy="713057"/>
      </dsp:txXfrm>
    </dsp:sp>
    <dsp:sp modelId="{94A1A3AB-F06E-449A-9311-05085A5F9CD8}">
      <dsp:nvSpPr>
        <dsp:cNvPr id="0" name=""/>
        <dsp:cNvSpPr/>
      </dsp:nvSpPr>
      <dsp:spPr>
        <a:xfrm>
          <a:off x="0" y="2852666"/>
          <a:ext cx="108909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9C23E-6346-400D-B3C9-2B944F95D33F}">
      <dsp:nvSpPr>
        <dsp:cNvPr id="0" name=""/>
        <dsp:cNvSpPr/>
      </dsp:nvSpPr>
      <dsp:spPr>
        <a:xfrm>
          <a:off x="0" y="2852666"/>
          <a:ext cx="10890928"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Implications for practice</a:t>
          </a:r>
          <a:endParaRPr lang="en-US" sz="3300" kern="1200" dirty="0"/>
        </a:p>
      </dsp:txBody>
      <dsp:txXfrm>
        <a:off x="0" y="2852666"/>
        <a:ext cx="10890928" cy="7130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5/31/2026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6064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5/31/2026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1430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5/31/2026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41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5/31/2026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0291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5/31/2026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7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5/31/2026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6159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5/31/2026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1265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5/31/2026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0488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5/31/2026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4824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5/31/2026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8476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5/31/2026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5208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5/31/2026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240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lsbu.ac.uk/research/centres-groups/building-future-communities-research-centr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sec-ed.co.uk/content/best-practice/nine-factors-that-influence-belonging-in-schoo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media/5a7dc514ed915d2acb6ee091/involving-disabled-people-in-social-research.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autismvoice.org.u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centreforthestudyof.net/digitalxdata/"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ctiveagingrt.ca/photovoice-seeing-older-adults-physical-and-social-health-through-their-own-len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riterswhocare.wordpress.com/2025/03/03/the-power-of-accessing-writing-materials-during-play/"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eu-west-1.protection.sophos.com/?d=eventbrite.co.uk&amp;u=aHR0cHM6Ly9rbm93aW5nLXRocm91Z2gtZG9pbmctbHNidS11Y2wtMjAyNi5ldmVudGJyaXRlLmNvLnVr&amp;i=NjA3MDdiOGYxMDY2M2QzNjUyMDFkMjZm&amp;t=MHRBV3hheXA2K2ptMnprV2RsRVVwd0liTTlXM0NaVFdYcEJjS0ZiUDcwdz0=&amp;h=4a258ee26338443191149c098839ef0e&amp;s=AVNPUEhUT0NFTkNSWVBUSVYzhjCVVnQs9cCiEaxcoT17_WUSUowspnLJRS-gKSFZk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9242D77-5CD2-A15D-A250-1D475A575867}"/>
              </a:ext>
            </a:extLst>
          </p:cNvPr>
          <p:cNvPicPr>
            <a:picLocks noChangeAspect="1"/>
          </p:cNvPicPr>
          <p:nvPr/>
        </p:nvPicPr>
        <p:blipFill>
          <a:blip r:embed="rId2"/>
          <a:stretch>
            <a:fillRect/>
          </a:stretch>
        </p:blipFill>
        <p:spPr>
          <a:xfrm>
            <a:off x="640080" y="640080"/>
            <a:ext cx="2653276" cy="1691640"/>
          </a:xfrm>
          <a:prstGeom prst="rect">
            <a:avLst/>
          </a:prstGeom>
        </p:spPr>
      </p:pic>
      <p:cxnSp>
        <p:nvCxnSpPr>
          <p:cNvPr id="25" name="Straight Connector 24">
            <a:extLst>
              <a:ext uri="{FF2B5EF4-FFF2-40B4-BE49-F238E27FC236}">
                <a16:creationId xmlns:a16="http://schemas.microsoft.com/office/drawing/2014/main" id="{1B560739-B433-CD10-ACB8-1B71423D4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9204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4D24356-6D7A-AEE5-E45A-B0FA9555B2B2}"/>
              </a:ext>
            </a:extLst>
          </p:cNvPr>
          <p:cNvPicPr>
            <a:picLocks noChangeAspect="1"/>
          </p:cNvPicPr>
          <p:nvPr/>
        </p:nvPicPr>
        <p:blipFill>
          <a:blip r:embed="rId3"/>
          <a:stretch>
            <a:fillRect/>
          </a:stretch>
        </p:blipFill>
        <p:spPr>
          <a:xfrm>
            <a:off x="640080" y="2650512"/>
            <a:ext cx="3136392" cy="1658321"/>
          </a:xfrm>
          <a:prstGeom prst="rect">
            <a:avLst/>
          </a:prstGeom>
        </p:spPr>
      </p:pic>
      <p:pic>
        <p:nvPicPr>
          <p:cNvPr id="5" name="Picture 4" descr="Study in LSBU - Highest Paid Graduates ...">
            <a:extLst>
              <a:ext uri="{FF2B5EF4-FFF2-40B4-BE49-F238E27FC236}">
                <a16:creationId xmlns:a16="http://schemas.microsoft.com/office/drawing/2014/main" id="{EE053BC0-63D0-B7A3-1813-AD8ADB28FB60}"/>
              </a:ext>
            </a:extLst>
          </p:cNvPr>
          <p:cNvPicPr>
            <a:picLocks noChangeAspect="1"/>
          </p:cNvPicPr>
          <p:nvPr/>
        </p:nvPicPr>
        <p:blipFill>
          <a:blip r:embed="rId4"/>
          <a:stretch>
            <a:fillRect/>
          </a:stretch>
        </p:blipFill>
        <p:spPr>
          <a:xfrm>
            <a:off x="640080" y="4894789"/>
            <a:ext cx="3136392" cy="1120737"/>
          </a:xfrm>
          <a:prstGeom prst="rect">
            <a:avLst/>
          </a:prstGeom>
        </p:spPr>
      </p:pic>
      <p:sp>
        <p:nvSpPr>
          <p:cNvPr id="3" name="TextBox 2">
            <a:extLst>
              <a:ext uri="{FF2B5EF4-FFF2-40B4-BE49-F238E27FC236}">
                <a16:creationId xmlns:a16="http://schemas.microsoft.com/office/drawing/2014/main" id="{1AA36728-2249-9DA7-6F68-4200BD7809D8}"/>
              </a:ext>
            </a:extLst>
          </p:cNvPr>
          <p:cNvSpPr txBox="1"/>
          <p:nvPr/>
        </p:nvSpPr>
        <p:spPr>
          <a:xfrm>
            <a:off x="4109292" y="1130153"/>
            <a:ext cx="7844009" cy="5727847"/>
          </a:xfrm>
          <a:prstGeom prst="rect">
            <a:avLst/>
          </a:prstGeom>
        </p:spPr>
        <p:txBody>
          <a:bodyPr vert="horz" lIns="91440" tIns="45720" rIns="91440" bIns="45720" rtlCol="0">
            <a:noAutofit/>
          </a:bodyPr>
          <a:lstStyle/>
          <a:p>
            <a:pPr>
              <a:lnSpc>
                <a:spcPct val="120000"/>
              </a:lnSpc>
              <a:spcAft>
                <a:spcPts val="600"/>
              </a:spcAft>
              <a:buSzPct val="87000"/>
            </a:pPr>
            <a:r>
              <a:rPr lang="en-US" sz="4400" b="1" dirty="0"/>
              <a:t>Research into the social experience of adults with learning disabilities: what does this tell us about priorities for education?</a:t>
            </a:r>
          </a:p>
          <a:p>
            <a:pPr>
              <a:lnSpc>
                <a:spcPct val="120000"/>
              </a:lnSpc>
              <a:spcAft>
                <a:spcPts val="600"/>
              </a:spcAft>
              <a:buSzPct val="87000"/>
            </a:pPr>
            <a:r>
              <a:rPr lang="en-GB" sz="2400" dirty="0">
                <a:solidFill>
                  <a:srgbClr val="FF0000"/>
                </a:solidFill>
                <a:hlinkClick r:id="rId5">
                  <a:extLst>
                    <a:ext uri="{A12FA001-AC4F-418D-AE19-62706E023703}">
                      <ahyp:hlinkClr xmlns:ahyp="http://schemas.microsoft.com/office/drawing/2018/hyperlinkcolor" val="tx"/>
                    </a:ext>
                  </a:extLst>
                </a:hlinkClick>
              </a:rPr>
              <a:t>Building Future Communities Research Centre | London South Bank University</a:t>
            </a:r>
            <a:r>
              <a:rPr lang="en-US" sz="2400" b="1" dirty="0">
                <a:solidFill>
                  <a:srgbClr val="FF0000"/>
                </a:solidFill>
              </a:rPr>
              <a:t>  </a:t>
            </a:r>
          </a:p>
          <a:p>
            <a:pPr>
              <a:lnSpc>
                <a:spcPct val="120000"/>
              </a:lnSpc>
              <a:spcAft>
                <a:spcPts val="600"/>
              </a:spcAft>
              <a:buSzPct val="87000"/>
            </a:pPr>
            <a:r>
              <a:rPr lang="en-GB" sz="2800" b="1" dirty="0"/>
              <a:t>Professor Nicola Martin</a:t>
            </a:r>
            <a:endParaRPr lang="en-US" sz="2800" b="1" dirty="0"/>
          </a:p>
        </p:txBody>
      </p:sp>
    </p:spTree>
    <p:extLst>
      <p:ext uri="{BB962C8B-B14F-4D97-AF65-F5344CB8AC3E}">
        <p14:creationId xmlns:p14="http://schemas.microsoft.com/office/powerpoint/2010/main" val="141765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EF535-44E4-2E9D-EE15-42826FA51FA0}"/>
              </a:ext>
            </a:extLst>
          </p:cNvPr>
          <p:cNvSpPr txBox="1"/>
          <p:nvPr/>
        </p:nvSpPr>
        <p:spPr>
          <a:xfrm>
            <a:off x="253389" y="174171"/>
            <a:ext cx="11799064" cy="8279190"/>
          </a:xfrm>
          <a:prstGeom prst="rect">
            <a:avLst/>
          </a:prstGeom>
          <a:noFill/>
        </p:spPr>
        <p:txBody>
          <a:bodyPr wrap="square">
            <a:spAutoFit/>
          </a:bodyPr>
          <a:lstStyle/>
          <a:p>
            <a:pPr lvl="0"/>
            <a:r>
              <a:rPr lang="en-GB" sz="2800" b="1" u="sng" dirty="0"/>
              <a:t>Implications for practice</a:t>
            </a:r>
          </a:p>
          <a:p>
            <a:pPr lvl="0"/>
            <a:endParaRPr lang="en-GB" sz="2800" b="1" u="sng" dirty="0"/>
          </a:p>
          <a:p>
            <a:pPr lvl="0"/>
            <a:r>
              <a:rPr lang="en-GB" sz="2800" dirty="0"/>
              <a:t>There is little research evidence from adults with learning disabilities looking back on their education</a:t>
            </a:r>
          </a:p>
          <a:p>
            <a:pPr lvl="0"/>
            <a:endParaRPr lang="en-GB" sz="2800" dirty="0"/>
          </a:p>
          <a:p>
            <a:pPr lvl="0"/>
            <a:r>
              <a:rPr lang="en-GB" sz="2800" dirty="0"/>
              <a:t>Minoritised communities and people excluded from education, training and employment are underrepresented</a:t>
            </a:r>
          </a:p>
          <a:p>
            <a:pPr lvl="0"/>
            <a:endParaRPr lang="en-GB" sz="2800" dirty="0"/>
          </a:p>
          <a:p>
            <a:pPr lvl="0"/>
            <a:r>
              <a:rPr lang="en-GB" sz="2800" dirty="0"/>
              <a:t>Parents and professionals  often act as proxies for young people with learning disabilities </a:t>
            </a:r>
          </a:p>
          <a:p>
            <a:pPr lvl="0"/>
            <a:endParaRPr lang="en-GB" sz="2800" dirty="0"/>
          </a:p>
          <a:p>
            <a:pPr lvl="0"/>
            <a:r>
              <a:rPr lang="en-GB" sz="2800" dirty="0"/>
              <a:t>Creative approaches are essential in order to make research inclusive of </a:t>
            </a:r>
            <a:r>
              <a:rPr lang="en-GB" sz="2800" dirty="0" err="1"/>
              <a:t>eg</a:t>
            </a:r>
            <a:r>
              <a:rPr lang="en-GB" sz="2800" dirty="0"/>
              <a:t> people who do not read or speak English or use voice to communicate</a:t>
            </a:r>
          </a:p>
          <a:p>
            <a:pPr lvl="0"/>
            <a:endParaRPr lang="en-GB" sz="2800" dirty="0"/>
          </a:p>
          <a:p>
            <a:pPr lvl="0"/>
            <a:endParaRPr lang="en-GB" sz="2800" b="1" u="sng" dirty="0"/>
          </a:p>
          <a:p>
            <a:pPr lvl="0"/>
            <a:endParaRPr lang="en-GB" sz="2800" b="1" u="sng" dirty="0"/>
          </a:p>
          <a:p>
            <a:pPr lvl="0"/>
            <a:endParaRPr lang="en-GB" sz="2800" b="1" u="sng" dirty="0"/>
          </a:p>
          <a:p>
            <a:pPr lvl="0"/>
            <a:endParaRPr lang="en-GB" sz="2800" b="1" u="sng" dirty="0"/>
          </a:p>
          <a:p>
            <a:pPr lvl="0"/>
            <a:endParaRPr lang="en-US" sz="2800" b="1" u="sng" dirty="0"/>
          </a:p>
        </p:txBody>
      </p:sp>
    </p:spTree>
    <p:extLst>
      <p:ext uri="{BB962C8B-B14F-4D97-AF65-F5344CB8AC3E}">
        <p14:creationId xmlns:p14="http://schemas.microsoft.com/office/powerpoint/2010/main" val="327361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A00B1-7C2E-2F41-7F9A-66579D769347}"/>
              </a:ext>
            </a:extLst>
          </p:cNvPr>
          <p:cNvSpPr txBox="1"/>
          <p:nvPr/>
        </p:nvSpPr>
        <p:spPr>
          <a:xfrm>
            <a:off x="132203" y="374573"/>
            <a:ext cx="11611778" cy="8446800"/>
          </a:xfrm>
          <a:prstGeom prst="rect">
            <a:avLst/>
          </a:prstGeom>
          <a:noFill/>
        </p:spPr>
        <p:txBody>
          <a:bodyPr wrap="square">
            <a:spAutoFit/>
          </a:bodyPr>
          <a:lstStyle/>
          <a:p>
            <a:pPr>
              <a:lnSpc>
                <a:spcPct val="120000"/>
              </a:lnSpc>
              <a:spcAft>
                <a:spcPts val="600"/>
              </a:spcAft>
              <a:buSzPct val="87000"/>
            </a:pPr>
            <a:r>
              <a:rPr lang="en-US" sz="2400" b="1" dirty="0"/>
              <a:t>Be aware of stigma associated with special education which can continue into adulthood</a:t>
            </a:r>
          </a:p>
          <a:p>
            <a:pPr>
              <a:lnSpc>
                <a:spcPct val="120000"/>
              </a:lnSpc>
              <a:spcAft>
                <a:spcPts val="600"/>
              </a:spcAft>
              <a:buSzPct val="87000"/>
            </a:pPr>
            <a:endParaRPr lang="en-US" sz="2400" b="1" dirty="0"/>
          </a:p>
          <a:p>
            <a:pPr>
              <a:lnSpc>
                <a:spcPct val="120000"/>
              </a:lnSpc>
              <a:spcAft>
                <a:spcPts val="600"/>
              </a:spcAft>
              <a:buSzPct val="87000"/>
            </a:pPr>
            <a:r>
              <a:rPr lang="en-US" sz="2400" b="1" dirty="0"/>
              <a:t>Intersectional factors are important</a:t>
            </a:r>
          </a:p>
          <a:p>
            <a:pPr>
              <a:lnSpc>
                <a:spcPct val="120000"/>
              </a:lnSpc>
              <a:spcAft>
                <a:spcPts val="600"/>
              </a:spcAft>
              <a:buSzPct val="87000"/>
            </a:pPr>
            <a:endParaRPr lang="en-US" sz="2400" b="1" dirty="0"/>
          </a:p>
          <a:p>
            <a:pPr>
              <a:lnSpc>
                <a:spcPct val="120000"/>
              </a:lnSpc>
              <a:spcAft>
                <a:spcPts val="600"/>
              </a:spcAft>
              <a:buSzPct val="87000"/>
            </a:pPr>
            <a:r>
              <a:rPr lang="en-US" sz="2400" b="1" dirty="0"/>
              <a:t>Cultural competence of practitioners</a:t>
            </a:r>
          </a:p>
          <a:p>
            <a:pPr>
              <a:lnSpc>
                <a:spcPct val="120000"/>
              </a:lnSpc>
              <a:spcAft>
                <a:spcPts val="600"/>
              </a:spcAft>
              <a:buSzPct val="87000"/>
            </a:pPr>
            <a:endParaRPr lang="en-US" sz="2400" b="1" dirty="0"/>
          </a:p>
          <a:p>
            <a:pPr>
              <a:lnSpc>
                <a:spcPct val="120000"/>
              </a:lnSpc>
              <a:spcAft>
                <a:spcPts val="600"/>
              </a:spcAft>
              <a:buSzPct val="87000"/>
            </a:pPr>
            <a:r>
              <a:rPr lang="en-US" sz="2400" b="1" dirty="0"/>
              <a:t>The tyranny of low expectations</a:t>
            </a:r>
          </a:p>
          <a:p>
            <a:pPr>
              <a:lnSpc>
                <a:spcPct val="120000"/>
              </a:lnSpc>
              <a:spcAft>
                <a:spcPts val="600"/>
              </a:spcAft>
              <a:buSzPct val="87000"/>
            </a:pPr>
            <a:endParaRPr lang="en-US" sz="2400" b="1" dirty="0"/>
          </a:p>
          <a:p>
            <a:pPr>
              <a:lnSpc>
                <a:spcPct val="120000"/>
              </a:lnSpc>
              <a:spcAft>
                <a:spcPts val="600"/>
              </a:spcAft>
              <a:buSzPct val="87000"/>
            </a:pPr>
            <a:r>
              <a:rPr lang="en-US" sz="2400" b="1" dirty="0"/>
              <a:t>Celebrating disability as a valued aspect of diversity </a:t>
            </a:r>
          </a:p>
          <a:p>
            <a:pPr>
              <a:lnSpc>
                <a:spcPct val="120000"/>
              </a:lnSpc>
              <a:spcAft>
                <a:spcPts val="600"/>
              </a:spcAft>
              <a:buSzPct val="87000"/>
            </a:pPr>
            <a:r>
              <a:rPr lang="en-US" sz="2400" b="1" dirty="0"/>
              <a:t> </a:t>
            </a:r>
          </a:p>
          <a:p>
            <a:pPr>
              <a:lnSpc>
                <a:spcPct val="120000"/>
              </a:lnSpc>
              <a:spcAft>
                <a:spcPts val="600"/>
              </a:spcAft>
              <a:buSzPct val="87000"/>
            </a:pPr>
            <a:r>
              <a:rPr lang="en-US" sz="2400" b="1" dirty="0"/>
              <a:t>      </a:t>
            </a:r>
            <a:r>
              <a:rPr lang="en-GB" sz="2400" dirty="0">
                <a:solidFill>
                  <a:srgbClr val="FF0000"/>
                </a:solidFill>
                <a:hlinkClick r:id="rId2">
                  <a:extLst>
                    <a:ext uri="{A12FA001-AC4F-418D-AE19-62706E023703}">
                      <ahyp:hlinkClr xmlns:ahyp="http://schemas.microsoft.com/office/drawing/2018/hyperlinkcolor" val="tx"/>
                    </a:ext>
                  </a:extLst>
                </a:hlinkClick>
              </a:rPr>
              <a:t>Nine factors that influence ‘belonging’ in school UCL National Children's Bureau Anti-Bullying Alliance education wellbeing children students secondary - SecEd</a:t>
            </a:r>
            <a:endParaRPr lang="en-US" sz="2400" b="1" dirty="0">
              <a:solidFill>
                <a:srgbClr val="FF0000"/>
              </a:solidFill>
            </a:endParaRPr>
          </a:p>
          <a:p>
            <a:pPr>
              <a:lnSpc>
                <a:spcPct val="120000"/>
              </a:lnSpc>
              <a:spcAft>
                <a:spcPts val="600"/>
              </a:spcAft>
              <a:buSzPct val="87000"/>
            </a:pPr>
            <a:endParaRPr lang="en-US" sz="2400" b="1" dirty="0"/>
          </a:p>
          <a:p>
            <a:pPr>
              <a:lnSpc>
                <a:spcPct val="120000"/>
              </a:lnSpc>
              <a:spcAft>
                <a:spcPts val="600"/>
              </a:spcAft>
              <a:buSzPct val="87000"/>
            </a:pPr>
            <a:endParaRPr lang="en-US" sz="2400" b="1" dirty="0"/>
          </a:p>
          <a:p>
            <a:pPr>
              <a:lnSpc>
                <a:spcPct val="120000"/>
              </a:lnSpc>
              <a:spcAft>
                <a:spcPts val="600"/>
              </a:spcAft>
              <a:buSzPct val="87000"/>
            </a:pPr>
            <a:endParaRPr lang="en-US" dirty="0"/>
          </a:p>
          <a:p>
            <a:pPr>
              <a:lnSpc>
                <a:spcPct val="120000"/>
              </a:lnSpc>
              <a:spcAft>
                <a:spcPts val="600"/>
              </a:spcAft>
              <a:buSzPct val="87000"/>
            </a:pPr>
            <a:endParaRPr lang="en-US" sz="1800" dirty="0"/>
          </a:p>
        </p:txBody>
      </p:sp>
      <p:pic>
        <p:nvPicPr>
          <p:cNvPr id="2" name="Picture 1" descr="Nine factors that influence 'belonging ...">
            <a:extLst>
              <a:ext uri="{FF2B5EF4-FFF2-40B4-BE49-F238E27FC236}">
                <a16:creationId xmlns:a16="http://schemas.microsoft.com/office/drawing/2014/main" id="{5593F528-E1D8-9235-6DC4-BD7C36B8E1E3}"/>
              </a:ext>
            </a:extLst>
          </p:cNvPr>
          <p:cNvPicPr>
            <a:picLocks noChangeAspect="1"/>
          </p:cNvPicPr>
          <p:nvPr/>
        </p:nvPicPr>
        <p:blipFill>
          <a:blip r:embed="rId3"/>
          <a:stretch>
            <a:fillRect/>
          </a:stretch>
        </p:blipFill>
        <p:spPr>
          <a:xfrm>
            <a:off x="6955971" y="2029786"/>
            <a:ext cx="4205287" cy="2798428"/>
          </a:xfrm>
          <a:prstGeom prst="rect">
            <a:avLst/>
          </a:prstGeom>
        </p:spPr>
      </p:pic>
    </p:spTree>
    <p:extLst>
      <p:ext uri="{BB962C8B-B14F-4D97-AF65-F5344CB8AC3E}">
        <p14:creationId xmlns:p14="http://schemas.microsoft.com/office/powerpoint/2010/main" val="70284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A50B345-BA65-9AF1-9B1E-64770E9F675A}"/>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The power of the question mark - SWOOP ...">
            <a:extLst>
              <a:ext uri="{FF2B5EF4-FFF2-40B4-BE49-F238E27FC236}">
                <a16:creationId xmlns:a16="http://schemas.microsoft.com/office/drawing/2014/main" id="{9D6D458F-8A3D-E87C-FBE8-EB45CABF9028}"/>
              </a:ext>
            </a:extLst>
          </p:cNvPr>
          <p:cNvPicPr>
            <a:picLocks noChangeAspect="1"/>
          </p:cNvPicPr>
          <p:nvPr/>
        </p:nvPicPr>
        <p:blipFill>
          <a:blip r:embed="rId2"/>
          <a:stretch>
            <a:fillRect/>
          </a:stretch>
        </p:blipFill>
        <p:spPr>
          <a:xfrm>
            <a:off x="713232" y="2651588"/>
            <a:ext cx="5648193" cy="2969856"/>
          </a:xfrm>
          <a:prstGeom prst="rect">
            <a:avLst/>
          </a:prstGeom>
        </p:spPr>
      </p:pic>
      <p:sp>
        <p:nvSpPr>
          <p:cNvPr id="3" name="TextBox 2">
            <a:extLst>
              <a:ext uri="{FF2B5EF4-FFF2-40B4-BE49-F238E27FC236}">
                <a16:creationId xmlns:a16="http://schemas.microsoft.com/office/drawing/2014/main" id="{588DBA80-4A5E-5FAE-5568-34C2E2DF66B1}"/>
              </a:ext>
            </a:extLst>
          </p:cNvPr>
          <p:cNvSpPr txBox="1"/>
          <p:nvPr/>
        </p:nvSpPr>
        <p:spPr>
          <a:xfrm>
            <a:off x="6915150" y="2256287"/>
            <a:ext cx="4563618" cy="3760459"/>
          </a:xfrm>
          <a:prstGeom prst="rect">
            <a:avLst/>
          </a:prstGeom>
        </p:spPr>
        <p:txBody>
          <a:bodyPr vert="horz" lIns="91440" tIns="45720" rIns="91440" bIns="45720" rtlCol="0" anchor="t">
            <a:normAutofit/>
          </a:bodyPr>
          <a:lstStyle/>
          <a:p>
            <a:pPr marL="0" marR="0" lvl="0" indent="0" fontAlgn="auto">
              <a:lnSpc>
                <a:spcPct val="120000"/>
              </a:lnSpc>
              <a:spcBef>
                <a:spcPts val="0"/>
              </a:spcBef>
              <a:spcAft>
                <a:spcPts val="600"/>
              </a:spcAft>
              <a:buClrTx/>
              <a:buSzPct val="87000"/>
              <a:tabLst/>
              <a:defRPr/>
            </a:pPr>
            <a:r>
              <a:rPr kumimoji="0" lang="en-US" sz="2800" b="1" i="0" u="none" strike="noStrike" cap="none" spc="0" normalizeH="0" baseline="0" noProof="0" dirty="0">
                <a:ln>
                  <a:noFill/>
                </a:ln>
                <a:effectLst/>
                <a:uLnTx/>
                <a:uFillTx/>
              </a:rPr>
              <a:t>Research into the social experience of adults with learning disabilities: what does this tell us about priorities for education? </a:t>
            </a:r>
            <a:r>
              <a:rPr kumimoji="0" lang="en-US" b="0" i="0" u="none" strike="noStrike" cap="none" spc="0" normalizeH="0" baseline="0" noProof="0" dirty="0">
                <a:ln>
                  <a:noFill/>
                </a:ln>
                <a:effectLst/>
                <a:uLnTx/>
                <a:uFillTx/>
              </a:rPr>
              <a:t> </a:t>
            </a:r>
          </a:p>
        </p:txBody>
      </p:sp>
      <p:cxnSp>
        <p:nvCxnSpPr>
          <p:cNvPr id="25" name="Straight Connector 24">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8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A7DB-CF38-0E6D-241E-69A6D0F3D3FA}"/>
              </a:ext>
            </a:extLst>
          </p:cNvPr>
          <p:cNvSpPr>
            <a:spLocks noGrp="1"/>
          </p:cNvSpPr>
          <p:nvPr>
            <p:ph type="title"/>
          </p:nvPr>
        </p:nvSpPr>
        <p:spPr>
          <a:xfrm>
            <a:off x="640079" y="165253"/>
            <a:ext cx="10890929" cy="2303628"/>
          </a:xfrm>
        </p:spPr>
        <p:txBody>
          <a:bodyPr/>
          <a:lstStyle/>
          <a:p>
            <a:r>
              <a:rPr lang="en-GB" dirty="0"/>
              <a:t>References</a:t>
            </a:r>
          </a:p>
        </p:txBody>
      </p:sp>
      <p:sp>
        <p:nvSpPr>
          <p:cNvPr id="3" name="Content Placeholder 2">
            <a:extLst>
              <a:ext uri="{FF2B5EF4-FFF2-40B4-BE49-F238E27FC236}">
                <a16:creationId xmlns:a16="http://schemas.microsoft.com/office/drawing/2014/main" id="{658ABE04-87D3-0FAF-561B-FBB483BBDE4E}"/>
              </a:ext>
            </a:extLst>
          </p:cNvPr>
          <p:cNvSpPr>
            <a:spLocks noGrp="1"/>
          </p:cNvSpPr>
          <p:nvPr>
            <p:ph idx="1"/>
          </p:nvPr>
        </p:nvSpPr>
        <p:spPr>
          <a:xfrm>
            <a:off x="187287" y="1233889"/>
            <a:ext cx="11699913" cy="4965743"/>
          </a:xfrm>
        </p:spPr>
        <p:txBody>
          <a:bodyPr>
            <a:normAutofit fontScale="92500" lnSpcReduction="20000"/>
          </a:bodyPr>
          <a:lstStyle/>
          <a:p>
            <a:r>
              <a:rPr lang="en-GB" dirty="0"/>
              <a:t>Anderson, L.K., 2023. Autistic experiences of applied </a:t>
            </a:r>
            <a:r>
              <a:rPr lang="en-GB" dirty="0" err="1"/>
              <a:t>behavior</a:t>
            </a:r>
            <a:r>
              <a:rPr lang="en-GB" dirty="0"/>
              <a:t> analysis. </a:t>
            </a:r>
            <a:r>
              <a:rPr lang="en-GB" i="1" dirty="0"/>
              <a:t>Autism</a:t>
            </a:r>
            <a:r>
              <a:rPr lang="en-GB" dirty="0"/>
              <a:t>, </a:t>
            </a:r>
            <a:r>
              <a:rPr lang="en-GB" i="1" dirty="0"/>
              <a:t>27</a:t>
            </a:r>
            <a:r>
              <a:rPr lang="en-GB" dirty="0"/>
              <a:t>(3), pp.737-750.</a:t>
            </a:r>
          </a:p>
          <a:p>
            <a:endParaRPr lang="en-GB" dirty="0"/>
          </a:p>
          <a:p>
            <a:r>
              <a:rPr lang="en-GB" dirty="0"/>
              <a:t>Caslin, Marie. "We may be listening but are we ready to hear? A reflection of the challenges encountered when seeking to hear the educational experiences of excluded young people within the confines of the English education system." </a:t>
            </a:r>
            <a:r>
              <a:rPr lang="en-GB" i="1" dirty="0"/>
              <a:t>International journal of research &amp; method in education</a:t>
            </a:r>
            <a:r>
              <a:rPr lang="en-GB" dirty="0"/>
              <a:t> 46, no. 1 (2023): 83-97.</a:t>
            </a:r>
          </a:p>
          <a:p>
            <a:endParaRPr lang="en-GB" dirty="0"/>
          </a:p>
          <a:p>
            <a:r>
              <a:rPr lang="en-GB" dirty="0"/>
              <a:t>Dwerryhouse, M. and Hall, L., 2025. Empowering Children: Ethical Decision-Making in Research Through a Strength-Based Approach.</a:t>
            </a:r>
          </a:p>
          <a:p>
            <a:endParaRPr lang="en-GB" dirty="0"/>
          </a:p>
          <a:p>
            <a:r>
              <a:rPr lang="en-GB" dirty="0"/>
              <a:t>Elder, B.C. and </a:t>
            </a:r>
            <a:r>
              <a:rPr lang="en-GB" dirty="0" err="1"/>
              <a:t>Migliarini</a:t>
            </a:r>
            <a:r>
              <a:rPr lang="en-GB" dirty="0"/>
              <a:t>, V., 2025. From Focus Group Discussion to Drawings. </a:t>
            </a:r>
            <a:r>
              <a:rPr lang="en-GB" i="1" dirty="0"/>
              <a:t>Humanizing Disability and Inclusive Education Research in the Global South</a:t>
            </a:r>
            <a:r>
              <a:rPr lang="en-GB" dirty="0"/>
              <a:t>, p.199-211.</a:t>
            </a:r>
          </a:p>
          <a:p>
            <a:endParaRPr lang="en-GB" dirty="0"/>
          </a:p>
          <a:p>
            <a:r>
              <a:rPr lang="en-GB" dirty="0"/>
              <a:t>Gerber, P.J. and Reiff, H.B., 2025. </a:t>
            </a:r>
            <a:r>
              <a:rPr lang="en-GB" i="1" dirty="0"/>
              <a:t>Speaking for themselves</a:t>
            </a:r>
            <a:r>
              <a:rPr lang="en-GB" dirty="0"/>
              <a:t>. University of Michigan Press.</a:t>
            </a:r>
          </a:p>
          <a:p>
            <a:endParaRPr lang="en-GB" dirty="0"/>
          </a:p>
          <a:p>
            <a:endParaRPr lang="en-GB" dirty="0"/>
          </a:p>
        </p:txBody>
      </p:sp>
    </p:spTree>
    <p:extLst>
      <p:ext uri="{BB962C8B-B14F-4D97-AF65-F5344CB8AC3E}">
        <p14:creationId xmlns:p14="http://schemas.microsoft.com/office/powerpoint/2010/main" val="26608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43E11-A8DD-072C-ADD8-1DDCDEA939CD}"/>
              </a:ext>
            </a:extLst>
          </p:cNvPr>
          <p:cNvSpPr txBox="1"/>
          <p:nvPr/>
        </p:nvSpPr>
        <p:spPr>
          <a:xfrm>
            <a:off x="264405" y="374572"/>
            <a:ext cx="11788047" cy="6740307"/>
          </a:xfrm>
          <a:prstGeom prst="rect">
            <a:avLst/>
          </a:prstGeom>
          <a:noFill/>
        </p:spPr>
        <p:txBody>
          <a:bodyPr wrap="square">
            <a:spAutoFit/>
          </a:bodyPr>
          <a:lstStyle/>
          <a:p>
            <a:pPr marL="285750" indent="-285750">
              <a:buFont typeface="Arial" panose="020B0604020202020204" pitchFamily="34" charset="0"/>
              <a:buChar char="•"/>
            </a:pPr>
            <a:r>
              <a:rPr lang="en-GB" b="1" dirty="0"/>
              <a:t>Guedes, L.S., Zanardi, I., </a:t>
            </a:r>
            <a:r>
              <a:rPr lang="en-GB" b="1" dirty="0" err="1"/>
              <a:t>Mastrogiuseppe</a:t>
            </a:r>
            <a:r>
              <a:rPr lang="en-GB" b="1" dirty="0"/>
              <a:t>, M., Span, S. and Landoni, M., 2024, June. Scaffolding for inclusive co-design: supporting people with cognitive and learning disabilities. In </a:t>
            </a:r>
            <a:r>
              <a:rPr lang="en-GB" b="1" i="1" dirty="0"/>
              <a:t>International Conference on Human-Computer Interaction</a:t>
            </a:r>
            <a:r>
              <a:rPr lang="en-GB" b="1" dirty="0"/>
              <a:t> (pp. 151-170). Cham: Springer Nature Switzerland.</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Hammarsten, M., 2025. A review of walk-and-talk conversations with children as a research method. </a:t>
            </a:r>
            <a:r>
              <a:rPr lang="en-GB" b="1" i="1" dirty="0"/>
              <a:t>Journal of Adventure Education and Outdoor Learning</a:t>
            </a:r>
            <a:r>
              <a:rPr lang="en-GB" b="1" dirty="0"/>
              <a:t>, </a:t>
            </a:r>
            <a:r>
              <a:rPr lang="en-GB" b="1" i="1" dirty="0"/>
              <a:t>25</a:t>
            </a:r>
            <a:r>
              <a:rPr lang="en-GB" b="1" dirty="0"/>
              <a:t>(4), pp.1031-1047.</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Horgan, F., Kenny, N. and Flynn, P., 2023. A systematic review of the experiences of autistic young people enrolled in mainstream second-level (post-primary) schools. </a:t>
            </a:r>
            <a:r>
              <a:rPr lang="en-GB" b="1" i="1" dirty="0"/>
              <a:t>Autism</a:t>
            </a:r>
            <a:r>
              <a:rPr lang="en-GB" b="1" dirty="0"/>
              <a:t>, </a:t>
            </a:r>
            <a:r>
              <a:rPr lang="en-GB" b="1" i="1" dirty="0"/>
              <a:t>27</a:t>
            </a:r>
            <a:r>
              <a:rPr lang="en-GB" b="1" dirty="0"/>
              <a:t>(2), pp.526-538.</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Kemps, L., 2022. Children with intellectual disabilities as interview </a:t>
            </a:r>
            <a:r>
              <a:rPr lang="en-GB" b="1" dirty="0" err="1"/>
              <a:t>participants.Jonkoping</a:t>
            </a:r>
            <a:r>
              <a:rPr lang="en-GB" b="1" dirty="0"/>
              <a:t> University MA thesis.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Lewis-</a:t>
            </a:r>
            <a:r>
              <a:rPr lang="en-GB" b="1" dirty="0" err="1"/>
              <a:t>Dagnell</a:t>
            </a:r>
            <a:r>
              <a:rPr lang="en-GB" b="1" dirty="0"/>
              <a:t>, S., Parsons, S. and </a:t>
            </a:r>
            <a:r>
              <a:rPr lang="en-GB" b="1" dirty="0" err="1"/>
              <a:t>Kovshoff</a:t>
            </a:r>
            <a:r>
              <a:rPr lang="en-GB" b="1" dirty="0"/>
              <a:t>, H., 2023. Creative methods developed to facilitate the voices of children and young people with complex needs about their education: A systematic review and conceptual analysis of voice. </a:t>
            </a:r>
            <a:r>
              <a:rPr lang="en-GB" b="1" i="1" dirty="0"/>
              <a:t>Educational Research Review</a:t>
            </a:r>
            <a:r>
              <a:rPr lang="en-GB" b="1" dirty="0"/>
              <a:t>, </a:t>
            </a:r>
            <a:r>
              <a:rPr lang="en-GB" b="1" i="1" dirty="0"/>
              <a:t>39</a:t>
            </a:r>
            <a:r>
              <a:rPr lang="en-GB" b="1" dirty="0"/>
              <a:t>, p.100529.</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Lumia, C.M., Arbour-</a:t>
            </a:r>
            <a:r>
              <a:rPr lang="en-GB" b="1" dirty="0" err="1"/>
              <a:t>Nicitopoulos</a:t>
            </a:r>
            <a:r>
              <a:rPr lang="en-GB" b="1" dirty="0"/>
              <a:t>, K.P., Moola, F.J. and McPherson, A.C., 2022. Using photo-elicitation to explore health promotion concepts with children and adolescents with disabilities: a rapid scoping review. </a:t>
            </a:r>
            <a:r>
              <a:rPr lang="en-GB" b="1" i="1" dirty="0"/>
              <a:t>Disability and Rehabilitation</a:t>
            </a:r>
            <a:r>
              <a:rPr lang="en-GB" b="1" dirty="0"/>
              <a:t>, </a:t>
            </a:r>
            <a:r>
              <a:rPr lang="en-GB" b="1" i="1" dirty="0"/>
              <a:t>44</a:t>
            </a:r>
            <a:r>
              <a:rPr lang="en-GB" b="1" dirty="0"/>
              <a:t>(19), pp.5708-5718.</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Macdonald, S.J. and Peacock, D., 2026. Dis/ableist criminology: Conceptualising the social harms experienced by neurodivergent individuals who have encountered the criminal justice system. </a:t>
            </a:r>
            <a:r>
              <a:rPr lang="en-GB" b="1" i="1" dirty="0"/>
              <a:t>The British Journal of Criminology</a:t>
            </a:r>
            <a:r>
              <a:rPr lang="en-GB" b="1" dirty="0"/>
              <a:t>, p.azag035.</a:t>
            </a:r>
          </a:p>
          <a:p>
            <a:endParaRPr lang="en-GB" dirty="0"/>
          </a:p>
        </p:txBody>
      </p:sp>
    </p:spTree>
    <p:extLst>
      <p:ext uri="{BB962C8B-B14F-4D97-AF65-F5344CB8AC3E}">
        <p14:creationId xmlns:p14="http://schemas.microsoft.com/office/powerpoint/2010/main" val="318813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3FAC2-4EC7-3E2C-1E1E-57D524F4494F}"/>
              </a:ext>
            </a:extLst>
          </p:cNvPr>
          <p:cNvSpPr txBox="1"/>
          <p:nvPr/>
        </p:nvSpPr>
        <p:spPr>
          <a:xfrm>
            <a:off x="209320" y="143219"/>
            <a:ext cx="11777031" cy="6124754"/>
          </a:xfrm>
          <a:prstGeom prst="rect">
            <a:avLst/>
          </a:prstGeom>
          <a:noFill/>
        </p:spPr>
        <p:txBody>
          <a:bodyPr wrap="square">
            <a:spAutoFit/>
          </a:bodyPr>
          <a:lstStyle/>
          <a:p>
            <a:pPr marL="285750" indent="-285750">
              <a:buFont typeface="Arial" panose="020B0604020202020204" pitchFamily="34" charset="0"/>
              <a:buChar char="•"/>
            </a:pPr>
            <a:r>
              <a:rPr lang="en-GB" b="1" dirty="0"/>
              <a:t>Malone, K.M., Pearson, J.N., Palazzo, K.N., Manns, L.D., Rivera, A.Q. and Mason Martin, D.L., 2022. The scholarly neglect of black autistic adults in autism research. </a:t>
            </a:r>
            <a:r>
              <a:rPr lang="en-GB" b="1" i="1" dirty="0"/>
              <a:t>Autism in Adulthood</a:t>
            </a:r>
            <a:r>
              <a:rPr lang="en-GB" b="1" dirty="0"/>
              <a:t>, </a:t>
            </a:r>
            <a:r>
              <a:rPr lang="en-GB" b="1" i="1" dirty="0"/>
              <a:t>4</a:t>
            </a:r>
            <a:r>
              <a:rPr lang="en-GB" b="1" dirty="0"/>
              <a:t>(4), pp.271-280.</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Pistone, L., Pasqualetto, D. and Piccolo, A.L., 2026, May. </a:t>
            </a:r>
            <a:r>
              <a:rPr lang="en-GB" b="1" dirty="0" err="1"/>
              <a:t>PhotoVoice</a:t>
            </a:r>
            <a:r>
              <a:rPr lang="en-GB" b="1" dirty="0"/>
              <a:t> and Visual Narrative: A Pedagogical Perspective on Inclusion and Intellectual Disability. In </a:t>
            </a:r>
            <a:r>
              <a:rPr lang="en-GB" b="1" i="1" dirty="0"/>
              <a:t>Proceedings</a:t>
            </a:r>
            <a:r>
              <a:rPr lang="en-GB" b="1" dirty="0"/>
              <a:t> (Vol. 139, No. 1, p. 16). MDPI.</a:t>
            </a:r>
            <a:br>
              <a:rPr lang="en-GB" b="1" dirty="0"/>
            </a:br>
            <a:endParaRPr lang="en-GB" b="1" dirty="0"/>
          </a:p>
          <a:p>
            <a:pPr marL="342900" indent="-342900">
              <a:buFont typeface="Arial" panose="020B0604020202020204" pitchFamily="34" charset="0"/>
              <a:buChar char="•"/>
            </a:pPr>
            <a:r>
              <a:rPr lang="en-GB" b="1" dirty="0"/>
              <a:t>Pearson, A., Grant, A., Leigh, J., Macdonald, S.J., Williams, K., Williams, G., Spaeth, E., Rose, K., Memmott, A. and Botha, M., 2026. ‘It's like calling short people vertically challenged’: Language and terminology preferences among neurodivergent adults in the United Kingdom. </a:t>
            </a:r>
            <a:r>
              <a:rPr lang="en-GB" b="1" i="1" dirty="0"/>
              <a:t>Neurodiversity</a:t>
            </a:r>
            <a:r>
              <a:rPr lang="en-GB" b="1" dirty="0"/>
              <a:t>, </a:t>
            </a:r>
            <a:r>
              <a:rPr lang="en-GB" b="1" i="1" dirty="0"/>
              <a:t>4</a:t>
            </a:r>
            <a:r>
              <a:rPr lang="en-GB" b="1" dirty="0"/>
              <a:t>, p.27546330261428235.</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kumimoji="0" lang="en-GB" sz="2200" b="1" i="0" u="none" strike="noStrike" kern="1200" cap="none" spc="0" normalizeH="0" baseline="0" noProof="0" dirty="0" err="1">
                <a:ln>
                  <a:noFill/>
                </a:ln>
                <a:solidFill>
                  <a:prstClr val="black"/>
                </a:solidFill>
                <a:effectLst/>
                <a:uLnTx/>
                <a:uFillTx/>
                <a:latin typeface="Grandview Display"/>
                <a:ea typeface="+mj-ea"/>
                <a:cs typeface="+mj-cs"/>
              </a:rPr>
              <a:t>Sevón</a:t>
            </a: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 E., Mustola, M., </a:t>
            </a:r>
            <a:r>
              <a:rPr kumimoji="0" lang="en-GB" sz="2200" b="1" i="0" u="none" strike="noStrike" kern="1200" cap="none" spc="0" normalizeH="0" baseline="0" noProof="0" dirty="0" err="1">
                <a:ln>
                  <a:noFill/>
                </a:ln>
                <a:solidFill>
                  <a:prstClr val="black"/>
                </a:solidFill>
                <a:effectLst/>
                <a:uLnTx/>
                <a:uFillTx/>
                <a:latin typeface="Grandview Display"/>
                <a:ea typeface="+mj-ea"/>
                <a:cs typeface="+mj-cs"/>
              </a:rPr>
              <a:t>Siippainen</a:t>
            </a: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 A. and Vlasov, J., 2025. Participatory research methods with young children: a systematic literature review. </a:t>
            </a:r>
            <a:r>
              <a:rPr kumimoji="0" lang="en-GB" sz="2200" b="1" i="1" u="none" strike="noStrike" kern="1200" cap="none" spc="0" normalizeH="0" baseline="0" noProof="0" dirty="0">
                <a:ln>
                  <a:noFill/>
                </a:ln>
                <a:solidFill>
                  <a:prstClr val="black"/>
                </a:solidFill>
                <a:effectLst/>
                <a:uLnTx/>
                <a:uFillTx/>
                <a:latin typeface="Grandview Display"/>
                <a:ea typeface="+mj-ea"/>
                <a:cs typeface="+mj-cs"/>
              </a:rPr>
              <a:t>Educational review</a:t>
            </a: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 </a:t>
            </a:r>
            <a:r>
              <a:rPr kumimoji="0" lang="en-GB" sz="2200" b="1" i="1" u="none" strike="noStrike" kern="1200" cap="none" spc="0" normalizeH="0" baseline="0" noProof="0" dirty="0">
                <a:ln>
                  <a:noFill/>
                </a:ln>
                <a:solidFill>
                  <a:prstClr val="black"/>
                </a:solidFill>
                <a:effectLst/>
                <a:uLnTx/>
                <a:uFillTx/>
                <a:latin typeface="Grandview Display"/>
                <a:ea typeface="+mj-ea"/>
                <a:cs typeface="+mj-cs"/>
              </a:rPr>
              <a:t>77</a:t>
            </a: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(3), pp.1000-1018.</a:t>
            </a:r>
          </a:p>
          <a:p>
            <a:pPr marL="342900" indent="-342900">
              <a:buFont typeface="Arial" panose="020B0604020202020204" pitchFamily="34" charset="0"/>
              <a:buChar char="•"/>
            </a:pPr>
            <a:endParaRPr kumimoji="0" lang="en-GB" sz="2200" b="1" i="0" u="none" strike="noStrike" kern="1200" cap="none" spc="0" normalizeH="0" baseline="0" noProof="0" dirty="0">
              <a:ln>
                <a:noFill/>
              </a:ln>
              <a:solidFill>
                <a:prstClr val="black"/>
              </a:solidFill>
              <a:effectLst/>
              <a:uLnTx/>
              <a:uFillTx/>
              <a:latin typeface="Grandview Display"/>
              <a:ea typeface="+mj-ea"/>
              <a:cs typeface="+mj-cs"/>
            </a:endParaRPr>
          </a:p>
          <a:p>
            <a:pPr marL="342900" indent="-342900">
              <a:buFont typeface="Arial" panose="020B0604020202020204" pitchFamily="34" charset="0"/>
              <a:buChar char="•"/>
            </a:pPr>
            <a:r>
              <a:rPr lang="en-GB" b="1" dirty="0"/>
              <a:t>Smith, J., Lynes, M., English-Peach, C.M. and Sealey, C., 2023. Lived experiences of special schools in England: key considerations for social work practice. </a:t>
            </a:r>
            <a:r>
              <a:rPr lang="en-GB" b="1" i="1" dirty="0"/>
              <a:t>The British Journal of Social Work</a:t>
            </a:r>
            <a:r>
              <a:rPr lang="en-GB" b="1" dirty="0"/>
              <a:t>, </a:t>
            </a:r>
            <a:r>
              <a:rPr lang="en-GB" b="1" i="1" dirty="0"/>
              <a:t>53</a:t>
            </a:r>
            <a:r>
              <a:rPr lang="en-GB" b="1" dirty="0"/>
              <a:t>(3), pp.1341-1351.</a:t>
            </a:r>
          </a:p>
          <a:p>
            <a:pPr marL="342900" indent="-342900">
              <a:buFont typeface="Arial" panose="020B0604020202020204" pitchFamily="34" charset="0"/>
              <a:buChar char="•"/>
            </a:pPr>
            <a:endParaRPr kumimoji="0" lang="en-GB" sz="2200" b="1" i="0" u="none" strike="noStrike" kern="1200" cap="none" spc="0" normalizeH="0" baseline="0" noProof="0" dirty="0">
              <a:ln>
                <a:noFill/>
              </a:ln>
              <a:solidFill>
                <a:prstClr val="black"/>
              </a:solidFill>
              <a:effectLst/>
              <a:uLnTx/>
              <a:uFillTx/>
              <a:latin typeface="Grandview Display"/>
              <a:ea typeface="+mj-ea"/>
              <a:cs typeface="+mj-cs"/>
            </a:endParaRPr>
          </a:p>
          <a:p>
            <a:pPr marL="342900" indent="-342900">
              <a:buFont typeface="Arial" panose="020B0604020202020204" pitchFamily="34" charset="0"/>
              <a:buChar char="•"/>
            </a:pP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Wood, K., 2024. </a:t>
            </a:r>
            <a:r>
              <a:rPr kumimoji="0" lang="en-GB" sz="2200" b="1" i="1" u="none" strike="noStrike" kern="1200" cap="none" spc="0" normalizeH="0" baseline="0" noProof="0" dirty="0">
                <a:ln>
                  <a:noFill/>
                </a:ln>
                <a:solidFill>
                  <a:prstClr val="black"/>
                </a:solidFill>
                <a:effectLst/>
                <a:uLnTx/>
                <a:uFillTx/>
                <a:latin typeface="Grandview Display"/>
                <a:ea typeface="+mj-ea"/>
                <a:cs typeface="+mj-cs"/>
              </a:rPr>
              <a:t>Can you hear us now? Adolescents share their experiences of mental health services using photo, sound and object elicitation</a:t>
            </a:r>
            <a:r>
              <a:rPr kumimoji="0" lang="en-GB" sz="2200" b="1" i="0" u="none" strike="noStrike" kern="1200" cap="none" spc="0" normalizeH="0" baseline="0" noProof="0" dirty="0">
                <a:ln>
                  <a:noFill/>
                </a:ln>
                <a:solidFill>
                  <a:prstClr val="black"/>
                </a:solidFill>
                <a:effectLst/>
                <a:uLnTx/>
                <a:uFillTx/>
                <a:latin typeface="Grandview Display"/>
                <a:ea typeface="+mj-ea"/>
                <a:cs typeface="+mj-cs"/>
              </a:rPr>
              <a:t> (Doctoral dissertation, City, University of London).</a:t>
            </a:r>
          </a:p>
        </p:txBody>
      </p:sp>
    </p:spTree>
    <p:extLst>
      <p:ext uri="{BB962C8B-B14F-4D97-AF65-F5344CB8AC3E}">
        <p14:creationId xmlns:p14="http://schemas.microsoft.com/office/powerpoint/2010/main" val="214014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 Art - Free Transparent PNG Clipart ...">
            <a:extLst>
              <a:ext uri="{FF2B5EF4-FFF2-40B4-BE49-F238E27FC236}">
                <a16:creationId xmlns:a16="http://schemas.microsoft.com/office/drawing/2014/main" id="{442B233D-F973-B524-3561-44912037CF83}"/>
              </a:ext>
            </a:extLst>
          </p:cNvPr>
          <p:cNvPicPr>
            <a:picLocks noChangeAspect="1"/>
          </p:cNvPicPr>
          <p:nvPr/>
        </p:nvPicPr>
        <p:blipFill>
          <a:blip r:embed="rId2"/>
          <a:stretch>
            <a:fillRect/>
          </a:stretch>
        </p:blipFill>
        <p:spPr>
          <a:xfrm>
            <a:off x="812683" y="1850571"/>
            <a:ext cx="10566634" cy="3995056"/>
          </a:xfrm>
          <a:prstGeom prst="rect">
            <a:avLst/>
          </a:prstGeom>
        </p:spPr>
      </p:pic>
    </p:spTree>
    <p:extLst>
      <p:ext uri="{BB962C8B-B14F-4D97-AF65-F5344CB8AC3E}">
        <p14:creationId xmlns:p14="http://schemas.microsoft.com/office/powerpoint/2010/main" val="203593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A180-AA80-DEE5-487B-DAA73CDB1B42}"/>
              </a:ext>
            </a:extLst>
          </p:cNvPr>
          <p:cNvSpPr>
            <a:spLocks noGrp="1"/>
          </p:cNvSpPr>
          <p:nvPr>
            <p:ph type="title"/>
          </p:nvPr>
        </p:nvSpPr>
        <p:spPr/>
        <p:txBody>
          <a:bodyPr/>
          <a:lstStyle/>
          <a:p>
            <a:r>
              <a:rPr lang="en-GB" dirty="0"/>
              <a:t>This presentation will cover:</a:t>
            </a:r>
          </a:p>
        </p:txBody>
      </p:sp>
      <p:graphicFrame>
        <p:nvGraphicFramePr>
          <p:cNvPr id="5" name="Content Placeholder 2">
            <a:extLst>
              <a:ext uri="{FF2B5EF4-FFF2-40B4-BE49-F238E27FC236}">
                <a16:creationId xmlns:a16="http://schemas.microsoft.com/office/drawing/2014/main" id="{FDDE58C5-B714-3C24-D516-BFBE43F69E52}"/>
              </a:ext>
            </a:extLst>
          </p:cNvPr>
          <p:cNvGraphicFramePr>
            <a:graphicFrameLocks noGrp="1"/>
          </p:cNvGraphicFramePr>
          <p:nvPr>
            <p:ph idx="1"/>
          </p:nvPr>
        </p:nvGraphicFramePr>
        <p:xfrm>
          <a:off x="640080" y="2633472"/>
          <a:ext cx="10890928"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2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46416FA-6203-E288-FD6D-0B8277697EAB}"/>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F23A857-9FF5-CE1C-29F6-D4BFF84F5E7B}"/>
              </a:ext>
            </a:extLst>
          </p:cNvPr>
          <p:cNvSpPr txBox="1"/>
          <p:nvPr/>
        </p:nvSpPr>
        <p:spPr>
          <a:xfrm>
            <a:off x="640080" y="914399"/>
            <a:ext cx="10847494" cy="1171069"/>
          </a:xfrm>
          <a:prstGeom prst="rect">
            <a:avLst/>
          </a:prstGeom>
        </p:spPr>
        <p:txBody>
          <a:bodyPr vert="horz" lIns="91440" tIns="45720" rIns="91440" bIns="45720" rtlCol="0" anchor="t">
            <a:normAutofit/>
          </a:bodyPr>
          <a:lstStyle/>
          <a:p>
            <a:pPr lvl="0">
              <a:spcBef>
                <a:spcPct val="0"/>
              </a:spcBef>
              <a:spcAft>
                <a:spcPts val="600"/>
              </a:spcAft>
            </a:pPr>
            <a:r>
              <a:rPr lang="en-US" sz="3700" b="1" u="sng">
                <a:latin typeface="+mj-lt"/>
                <a:ea typeface="+mj-ea"/>
                <a:cs typeface="+mj-cs"/>
              </a:rPr>
              <a:t>Why research with adults with learning disabilities?</a:t>
            </a:r>
          </a:p>
        </p:txBody>
      </p:sp>
      <p:pic>
        <p:nvPicPr>
          <p:cNvPr id="2" name="Picture 1" descr="motto for the disability movement ...">
            <a:extLst>
              <a:ext uri="{FF2B5EF4-FFF2-40B4-BE49-F238E27FC236}">
                <a16:creationId xmlns:a16="http://schemas.microsoft.com/office/drawing/2014/main" id="{96A176E1-D79D-44F8-1FBF-5CBED0D6CA98}"/>
              </a:ext>
            </a:extLst>
          </p:cNvPr>
          <p:cNvPicPr>
            <a:picLocks noChangeAspect="1"/>
          </p:cNvPicPr>
          <p:nvPr/>
        </p:nvPicPr>
        <p:blipFill>
          <a:blip r:embed="rId2"/>
          <a:stretch>
            <a:fillRect/>
          </a:stretch>
        </p:blipFill>
        <p:spPr>
          <a:xfrm>
            <a:off x="640080" y="1763499"/>
            <a:ext cx="4518780" cy="2745786"/>
          </a:xfrm>
          <a:prstGeom prst="rect">
            <a:avLst/>
          </a:prstGeom>
        </p:spPr>
      </p:pic>
      <p:sp>
        <p:nvSpPr>
          <p:cNvPr id="5" name="TextBox 4">
            <a:extLst>
              <a:ext uri="{FF2B5EF4-FFF2-40B4-BE49-F238E27FC236}">
                <a16:creationId xmlns:a16="http://schemas.microsoft.com/office/drawing/2014/main" id="{63033D9C-BAE6-1222-A441-EE9B49A812D8}"/>
              </a:ext>
            </a:extLst>
          </p:cNvPr>
          <p:cNvSpPr txBox="1"/>
          <p:nvPr/>
        </p:nvSpPr>
        <p:spPr>
          <a:xfrm>
            <a:off x="6361425" y="1487283"/>
            <a:ext cx="5117343" cy="4529464"/>
          </a:xfrm>
          <a:prstGeom prst="rect">
            <a:avLst/>
          </a:prstGeom>
        </p:spPr>
        <p:txBody>
          <a:bodyPr vert="horz" lIns="91440" tIns="45720" rIns="91440" bIns="45720" rtlCol="0" anchor="t">
            <a:normAutofit/>
          </a:bodyPr>
          <a:lstStyle/>
          <a:p>
            <a:pPr>
              <a:lnSpc>
                <a:spcPct val="110000"/>
              </a:lnSpc>
              <a:spcAft>
                <a:spcPts val="600"/>
              </a:spcAft>
              <a:buSzPct val="87000"/>
              <a:buFont typeface="Arial" panose="020B0604020202020204" pitchFamily="34" charset="0"/>
              <a:buChar char="•"/>
            </a:pPr>
            <a:endParaRPr lang="en-US" sz="900" dirty="0"/>
          </a:p>
          <a:p>
            <a:pPr>
              <a:lnSpc>
                <a:spcPct val="110000"/>
              </a:lnSpc>
              <a:spcAft>
                <a:spcPts val="600"/>
              </a:spcAft>
              <a:buSzPct val="87000"/>
              <a:buFont typeface="Arial" panose="020B0604020202020204" pitchFamily="34" charset="0"/>
              <a:buChar char="•"/>
            </a:pPr>
            <a:endParaRPr lang="en-US" sz="900" dirty="0"/>
          </a:p>
          <a:p>
            <a:pPr>
              <a:lnSpc>
                <a:spcPct val="110000"/>
              </a:lnSpc>
              <a:spcAft>
                <a:spcPts val="600"/>
              </a:spcAft>
              <a:buSzPct val="87000"/>
              <a:buFont typeface="Arial" panose="020B0604020202020204" pitchFamily="34" charset="0"/>
              <a:buChar char="•"/>
            </a:pPr>
            <a:r>
              <a:rPr lang="en-US" sz="2000" dirty="0"/>
              <a:t>Gerber and Reiff (2022). Limited research with adults who have learning disability . Focus on transition, education post school as key to employment and independence.  Importance of perspective and </a:t>
            </a:r>
            <a:r>
              <a:rPr lang="en-US" sz="2000" b="1" dirty="0">
                <a:solidFill>
                  <a:schemeClr val="accent5"/>
                </a:solidFill>
              </a:rPr>
              <a:t>retrospective</a:t>
            </a:r>
            <a:r>
              <a:rPr lang="en-US" sz="2000" b="1" dirty="0"/>
              <a:t>.</a:t>
            </a:r>
          </a:p>
          <a:p>
            <a:pPr>
              <a:lnSpc>
                <a:spcPct val="110000"/>
              </a:lnSpc>
              <a:spcAft>
                <a:spcPts val="600"/>
              </a:spcAft>
              <a:buSzPct val="87000"/>
              <a:buFont typeface="Arial" panose="020B0604020202020204" pitchFamily="34" charset="0"/>
              <a:buChar char="•"/>
            </a:pPr>
            <a:r>
              <a:rPr lang="en-US" sz="2000" b="1" dirty="0"/>
              <a:t>Pupil /parent voice is an expectation of the Equality Act (2010), Children and Families Act (2014), Relevant UN Conventions and </a:t>
            </a:r>
            <a:r>
              <a:rPr lang="en-GB" sz="2000" dirty="0"/>
              <a:t>2026 SEND  white paper </a:t>
            </a:r>
            <a:r>
              <a:rPr lang="en-GB" sz="2000" i="1" dirty="0"/>
              <a:t>"Every child achieving and thriving</a:t>
            </a:r>
            <a:endParaRPr lang="en-US" sz="2000" b="1" dirty="0"/>
          </a:p>
          <a:p>
            <a:pPr>
              <a:lnSpc>
                <a:spcPct val="110000"/>
              </a:lnSpc>
              <a:spcAft>
                <a:spcPts val="600"/>
              </a:spcAft>
              <a:buSzPct val="87000"/>
              <a:buFont typeface="Arial" panose="020B0604020202020204" pitchFamily="34" charset="0"/>
              <a:buChar char="•"/>
            </a:pPr>
            <a:endParaRPr lang="en-US" sz="2100" dirty="0"/>
          </a:p>
        </p:txBody>
      </p:sp>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9A5FC6-652E-9F3A-76CB-8ABAEA7F9F6B}"/>
              </a:ext>
            </a:extLst>
          </p:cNvPr>
          <p:cNvSpPr txBox="1"/>
          <p:nvPr/>
        </p:nvSpPr>
        <p:spPr>
          <a:xfrm>
            <a:off x="231355" y="4638103"/>
            <a:ext cx="5599222" cy="1436419"/>
          </a:xfrm>
          <a:prstGeom prst="rect">
            <a:avLst/>
          </a:prstGeom>
          <a:noFill/>
        </p:spPr>
        <p:txBody>
          <a:bodyPr wrap="square">
            <a:spAutoFit/>
          </a:bodyPr>
          <a:lstStyle/>
          <a:p>
            <a:pPr>
              <a:lnSpc>
                <a:spcPct val="110000"/>
              </a:lnSpc>
              <a:spcAft>
                <a:spcPts val="600"/>
              </a:spcAft>
              <a:buSzPct val="87000"/>
              <a:buFont typeface="Arial" panose="020B0604020202020204" pitchFamily="34" charset="0"/>
              <a:buChar char="•"/>
            </a:pPr>
            <a:r>
              <a:rPr lang="en-US" sz="1800" dirty="0"/>
              <a:t>Dwerryhouse and Hall(2025). Parents views often predominate in research relevant to disabled children</a:t>
            </a:r>
          </a:p>
          <a:p>
            <a:pPr>
              <a:lnSpc>
                <a:spcPct val="110000"/>
              </a:lnSpc>
              <a:spcAft>
                <a:spcPts val="600"/>
              </a:spcAft>
              <a:buSzPct val="87000"/>
              <a:buFont typeface="Arial" panose="020B0604020202020204" pitchFamily="34" charset="0"/>
              <a:buChar char="•"/>
            </a:pPr>
            <a:endParaRPr lang="en-US" dirty="0"/>
          </a:p>
          <a:p>
            <a:pPr>
              <a:lnSpc>
                <a:spcPct val="110000"/>
              </a:lnSpc>
              <a:spcAft>
                <a:spcPts val="600"/>
              </a:spcAft>
              <a:buSzPct val="87000"/>
              <a:buFont typeface="Arial" panose="020B0604020202020204" pitchFamily="34" charset="0"/>
              <a:buChar char="•"/>
            </a:pPr>
            <a:r>
              <a:rPr lang="en-GB" dirty="0">
                <a:solidFill>
                  <a:schemeClr val="accent5"/>
                </a:solidFill>
                <a:hlinkClick r:id="rId3">
                  <a:extLst>
                    <a:ext uri="{A12FA001-AC4F-418D-AE19-62706E023703}">
                      <ahyp:hlinkClr xmlns:ahyp="http://schemas.microsoft.com/office/drawing/2018/hyperlinkcolor" val="tx"/>
                    </a:ext>
                  </a:extLst>
                </a:hlinkClick>
              </a:rPr>
              <a:t>Involving Disabled People in Social Research</a:t>
            </a:r>
            <a:r>
              <a:rPr lang="en-US" sz="1800" dirty="0">
                <a:solidFill>
                  <a:schemeClr val="accent5"/>
                </a:solidFill>
              </a:rPr>
              <a:t>.</a:t>
            </a:r>
          </a:p>
        </p:txBody>
      </p:sp>
    </p:spTree>
    <p:extLst>
      <p:ext uri="{BB962C8B-B14F-4D97-AF65-F5344CB8AC3E}">
        <p14:creationId xmlns:p14="http://schemas.microsoft.com/office/powerpoint/2010/main" val="33960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5D6DFB3-F89D-E7AA-C962-6B125C33BB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D98514-A1FF-6AB5-1181-E7F8FBD3F28A}"/>
              </a:ext>
            </a:extLst>
          </p:cNvPr>
          <p:cNvSpPr txBox="1"/>
          <p:nvPr/>
        </p:nvSpPr>
        <p:spPr>
          <a:xfrm>
            <a:off x="990600" y="468086"/>
            <a:ext cx="10657114" cy="584775"/>
          </a:xfrm>
          <a:prstGeom prst="rect">
            <a:avLst/>
          </a:prstGeom>
          <a:noFill/>
        </p:spPr>
        <p:txBody>
          <a:bodyPr wrap="square">
            <a:spAutoFit/>
          </a:bodyPr>
          <a:lstStyle/>
          <a:p>
            <a:pPr lvl="0"/>
            <a:r>
              <a:rPr lang="en-GB" sz="3200" b="1" u="sng" dirty="0"/>
              <a:t>Why research with adults with learning disabilities?</a:t>
            </a:r>
            <a:endParaRPr lang="en-US" sz="3200" b="1" u="sng" dirty="0"/>
          </a:p>
        </p:txBody>
      </p:sp>
      <p:sp>
        <p:nvSpPr>
          <p:cNvPr id="4" name="TextBox 3">
            <a:extLst>
              <a:ext uri="{FF2B5EF4-FFF2-40B4-BE49-F238E27FC236}">
                <a16:creationId xmlns:a16="http://schemas.microsoft.com/office/drawing/2014/main" id="{FC41BE44-8D4B-5656-301F-22D53F4A1041}"/>
              </a:ext>
            </a:extLst>
          </p:cNvPr>
          <p:cNvSpPr txBox="1"/>
          <p:nvPr/>
        </p:nvSpPr>
        <p:spPr>
          <a:xfrm>
            <a:off x="231354" y="1052861"/>
            <a:ext cx="11788048" cy="4945072"/>
          </a:xfrm>
          <a:prstGeom prst="rect">
            <a:avLst/>
          </a:prstGeom>
          <a:noFill/>
        </p:spPr>
        <p:txBody>
          <a:bodyPr wrap="square">
            <a:spAutoFit/>
          </a:bodyPr>
          <a:lstStyle/>
          <a:p>
            <a:pPr>
              <a:lnSpc>
                <a:spcPct val="110000"/>
              </a:lnSpc>
              <a:spcAft>
                <a:spcPts val="600"/>
              </a:spcAft>
              <a:buSzPct val="87000"/>
              <a:buFont typeface="Arial" panose="020B0604020202020204" pitchFamily="34" charset="0"/>
              <a:buChar char="•"/>
            </a:pPr>
            <a:r>
              <a:rPr lang="en-GB" b="1" dirty="0"/>
              <a:t>Smith et al (2022) ‘Whilst all the individuals had positive experiences from attending special schools, a recurring negative theme is that of a pervading sense of low expectations. </a:t>
            </a:r>
          </a:p>
          <a:p>
            <a:pPr>
              <a:lnSpc>
                <a:spcPct val="110000"/>
              </a:lnSpc>
              <a:spcAft>
                <a:spcPts val="600"/>
              </a:spcAft>
              <a:buSzPct val="87000"/>
            </a:pPr>
            <a:endParaRPr lang="en-US" b="1" dirty="0"/>
          </a:p>
          <a:p>
            <a:pPr>
              <a:lnSpc>
                <a:spcPct val="110000"/>
              </a:lnSpc>
              <a:spcAft>
                <a:spcPts val="600"/>
              </a:spcAft>
              <a:buSzPct val="87000"/>
              <a:buFont typeface="Arial" panose="020B0604020202020204" pitchFamily="34" charset="0"/>
              <a:buChar char="•"/>
            </a:pPr>
            <a:r>
              <a:rPr lang="en-US" sz="1800" b="1" dirty="0"/>
              <a:t>Anderson (2023) ’Autistic self-advocates argue that applied behavior analysis damages their mental health and treats them as though they are a problem to be fixed’.</a:t>
            </a:r>
          </a:p>
          <a:p>
            <a:pPr>
              <a:lnSpc>
                <a:spcPct val="110000"/>
              </a:lnSpc>
              <a:spcAft>
                <a:spcPts val="600"/>
              </a:spcAft>
              <a:buSzPct val="87000"/>
              <a:buFont typeface="Arial" panose="020B0604020202020204" pitchFamily="34" charset="0"/>
              <a:buChar char="•"/>
            </a:pPr>
            <a:endParaRPr lang="en-US" sz="1800" b="1" i="0" dirty="0">
              <a:effectLst/>
            </a:endParaRPr>
          </a:p>
          <a:p>
            <a:pPr>
              <a:lnSpc>
                <a:spcPct val="110000"/>
              </a:lnSpc>
              <a:spcAft>
                <a:spcPts val="600"/>
              </a:spcAft>
              <a:buSzPct val="87000"/>
              <a:buFont typeface="Arial" panose="020B0604020202020204" pitchFamily="34" charset="0"/>
              <a:buChar char="•"/>
            </a:pPr>
            <a:r>
              <a:rPr lang="en-US" sz="1800" b="1" dirty="0"/>
              <a:t>Horgan et al (2022) ‘Our analysis revealed that for many autistic young people, mainstream school is a complex and demanding social environment’.</a:t>
            </a:r>
          </a:p>
          <a:p>
            <a:pPr>
              <a:lnSpc>
                <a:spcPct val="110000"/>
              </a:lnSpc>
              <a:spcAft>
                <a:spcPts val="600"/>
              </a:spcAft>
              <a:buSzPct val="87000"/>
              <a:buFont typeface="Arial" panose="020B0604020202020204" pitchFamily="34" charset="0"/>
              <a:buChar char="•"/>
            </a:pPr>
            <a:endParaRPr lang="en-US" b="1" i="0" dirty="0">
              <a:effectLst/>
            </a:endParaRPr>
          </a:p>
          <a:p>
            <a:pPr>
              <a:lnSpc>
                <a:spcPct val="110000"/>
              </a:lnSpc>
              <a:spcAft>
                <a:spcPts val="600"/>
              </a:spcAft>
              <a:buSzPct val="87000"/>
              <a:buFont typeface="Arial" panose="020B0604020202020204" pitchFamily="34" charset="0"/>
              <a:buChar char="•"/>
            </a:pPr>
            <a:r>
              <a:rPr lang="en-GB" b="1" dirty="0"/>
              <a:t>Macdonald and Peacock (2026) ‘Both the education and youth justice systems in England and Wales are disabling and criminalising through processes that, often unintentionally; label, stigmatise, isolate, neglect and harm neurodivergent children.</a:t>
            </a:r>
          </a:p>
          <a:p>
            <a:pPr>
              <a:lnSpc>
                <a:spcPct val="110000"/>
              </a:lnSpc>
              <a:spcAft>
                <a:spcPts val="600"/>
              </a:spcAft>
              <a:buSzPct val="87000"/>
              <a:buFont typeface="Arial" panose="020B0604020202020204" pitchFamily="34" charset="0"/>
              <a:buChar char="•"/>
            </a:pPr>
            <a:endParaRPr lang="en-GB" b="1" dirty="0"/>
          </a:p>
          <a:p>
            <a:pPr>
              <a:lnSpc>
                <a:spcPct val="110000"/>
              </a:lnSpc>
              <a:spcAft>
                <a:spcPts val="600"/>
              </a:spcAft>
              <a:buSzPct val="87000"/>
              <a:buFont typeface="Arial" panose="020B0604020202020204" pitchFamily="34" charset="0"/>
              <a:buChar char="•"/>
            </a:pPr>
            <a:r>
              <a:rPr lang="en-GB" b="1" dirty="0"/>
              <a:t>Pearson et al (2026)‘Stigma associated with particular labels’.</a:t>
            </a:r>
            <a:endParaRPr lang="en-US" sz="1800" b="1" i="0" dirty="0">
              <a:effectLst/>
            </a:endParaRPr>
          </a:p>
        </p:txBody>
      </p:sp>
    </p:spTree>
    <p:extLst>
      <p:ext uri="{BB962C8B-B14F-4D97-AF65-F5344CB8AC3E}">
        <p14:creationId xmlns:p14="http://schemas.microsoft.com/office/powerpoint/2010/main" val="275272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56C28-D100-4027-D144-3567996AA0D3}"/>
              </a:ext>
            </a:extLst>
          </p:cNvPr>
          <p:cNvPicPr>
            <a:picLocks noChangeAspect="1"/>
          </p:cNvPicPr>
          <p:nvPr/>
        </p:nvPicPr>
        <p:blipFill>
          <a:blip r:embed="rId2"/>
          <a:stretch>
            <a:fillRect/>
          </a:stretch>
        </p:blipFill>
        <p:spPr>
          <a:xfrm>
            <a:off x="9909213" y="3052534"/>
            <a:ext cx="2095500" cy="2181225"/>
          </a:xfrm>
          <a:prstGeom prst="rect">
            <a:avLst/>
          </a:prstGeom>
        </p:spPr>
      </p:pic>
      <p:pic>
        <p:nvPicPr>
          <p:cNvPr id="9" name="Picture 8">
            <a:extLst>
              <a:ext uri="{FF2B5EF4-FFF2-40B4-BE49-F238E27FC236}">
                <a16:creationId xmlns:a16="http://schemas.microsoft.com/office/drawing/2014/main" id="{C1C2A4F6-0E30-E360-7A18-802BEE152A20}"/>
              </a:ext>
            </a:extLst>
          </p:cNvPr>
          <p:cNvPicPr>
            <a:picLocks noChangeAspect="1"/>
          </p:cNvPicPr>
          <p:nvPr/>
        </p:nvPicPr>
        <p:blipFill>
          <a:blip r:embed="rId3"/>
          <a:stretch>
            <a:fillRect/>
          </a:stretch>
        </p:blipFill>
        <p:spPr>
          <a:xfrm>
            <a:off x="0" y="4143147"/>
            <a:ext cx="4497627" cy="2638652"/>
          </a:xfrm>
          <a:prstGeom prst="rect">
            <a:avLst/>
          </a:prstGeom>
        </p:spPr>
      </p:pic>
      <p:sp>
        <p:nvSpPr>
          <p:cNvPr id="3" name="TextBox 2">
            <a:extLst>
              <a:ext uri="{FF2B5EF4-FFF2-40B4-BE49-F238E27FC236}">
                <a16:creationId xmlns:a16="http://schemas.microsoft.com/office/drawing/2014/main" id="{F007DD46-7452-42B9-021E-B3198A816E61}"/>
              </a:ext>
            </a:extLst>
          </p:cNvPr>
          <p:cNvSpPr txBox="1"/>
          <p:nvPr/>
        </p:nvSpPr>
        <p:spPr>
          <a:xfrm>
            <a:off x="990600" y="468086"/>
            <a:ext cx="10657114" cy="584775"/>
          </a:xfrm>
          <a:prstGeom prst="rect">
            <a:avLst/>
          </a:prstGeom>
          <a:noFill/>
        </p:spPr>
        <p:txBody>
          <a:bodyPr wrap="square">
            <a:spAutoFit/>
          </a:bodyPr>
          <a:lstStyle/>
          <a:p>
            <a:pPr lvl="0"/>
            <a:r>
              <a:rPr lang="en-GB" sz="3200" b="1" u="sng" dirty="0"/>
              <a:t>Why research with adults with learning disabilities?</a:t>
            </a:r>
            <a:endParaRPr lang="en-US" sz="3200" b="1" u="sng" dirty="0"/>
          </a:p>
        </p:txBody>
      </p:sp>
      <p:sp>
        <p:nvSpPr>
          <p:cNvPr id="5" name="TextBox 4">
            <a:extLst>
              <a:ext uri="{FF2B5EF4-FFF2-40B4-BE49-F238E27FC236}">
                <a16:creationId xmlns:a16="http://schemas.microsoft.com/office/drawing/2014/main" id="{07B0FA53-6F19-CB9C-2F58-4EDA575B984F}"/>
              </a:ext>
            </a:extLst>
          </p:cNvPr>
          <p:cNvSpPr txBox="1"/>
          <p:nvPr/>
        </p:nvSpPr>
        <p:spPr>
          <a:xfrm>
            <a:off x="187287" y="1166843"/>
            <a:ext cx="11611778" cy="2585323"/>
          </a:xfrm>
          <a:prstGeom prst="rect">
            <a:avLst/>
          </a:prstGeom>
          <a:noFill/>
        </p:spPr>
        <p:txBody>
          <a:bodyPr wrap="square">
            <a:spAutoFit/>
          </a:bodyPr>
          <a:lstStyle/>
          <a:p>
            <a:r>
              <a:rPr lang="en-GB" dirty="0"/>
              <a:t>Malone et al (2022): </a:t>
            </a:r>
            <a:r>
              <a:rPr lang="en-GB" b="0" i="0" dirty="0">
                <a:solidFill>
                  <a:srgbClr val="555555"/>
                </a:solidFill>
                <a:effectLst/>
                <a:latin typeface="Sage Peak"/>
              </a:rPr>
              <a:t>Abstract</a:t>
            </a:r>
          </a:p>
          <a:p>
            <a:pPr algn="l">
              <a:buNone/>
            </a:pPr>
            <a:r>
              <a:rPr lang="en-GB" b="0" i="0" dirty="0">
                <a:solidFill>
                  <a:srgbClr val="333333"/>
                </a:solidFill>
                <a:effectLst/>
                <a:latin typeface="Open Sans" panose="020B0606030504020204" pitchFamily="34" charset="0"/>
              </a:rPr>
              <a:t>Black autistic individuals, regardless of age, have not been </a:t>
            </a:r>
            <a:r>
              <a:rPr lang="en-GB" b="0" i="0" dirty="0" err="1">
                <a:solidFill>
                  <a:srgbClr val="333333"/>
                </a:solidFill>
                <a:effectLst/>
                <a:latin typeface="Open Sans" panose="020B0606030504020204" pitchFamily="34" charset="0"/>
              </a:rPr>
              <a:t>centered</a:t>
            </a:r>
            <a:r>
              <a:rPr lang="en-GB" b="0" i="0" dirty="0">
                <a:solidFill>
                  <a:srgbClr val="333333"/>
                </a:solidFill>
                <a:effectLst/>
                <a:latin typeface="Open Sans" panose="020B0606030504020204" pitchFamily="34" charset="0"/>
              </a:rPr>
              <a:t> in autism research. Instead, they often exist on the margins—on the periphery of autism research. In fact, Black autistic adults are largely absent from the literature. Most participants in autism research are majority-white autistic individuals and families. In this conceptual article, we use intersectionality and Dis/ability Studies and Critical Race Theory theories to contextualize Black autistic adults' experiences. Second, we argue that systemic disparities and methodological concerns are two contributors to the scholarly neglect of Black autistic adults in autism research. Third, we provide guidelines to support researchers in moving from neglect to inclusive research </a:t>
            </a:r>
            <a:r>
              <a:rPr lang="en-GB" b="0" i="1" dirty="0">
                <a:solidFill>
                  <a:srgbClr val="333333"/>
                </a:solidFill>
                <a:effectLst/>
                <a:latin typeface="Open Sans" panose="020B0606030504020204" pitchFamily="34" charset="0"/>
              </a:rPr>
              <a:t>with</a:t>
            </a:r>
            <a:r>
              <a:rPr lang="en-GB" b="0" i="0" dirty="0">
                <a:solidFill>
                  <a:srgbClr val="333333"/>
                </a:solidFill>
                <a:effectLst/>
                <a:latin typeface="Open Sans" panose="020B0606030504020204" pitchFamily="34" charset="0"/>
              </a:rPr>
              <a:t> Black autistic adults.</a:t>
            </a:r>
          </a:p>
        </p:txBody>
      </p:sp>
      <p:sp>
        <p:nvSpPr>
          <p:cNvPr id="7" name="TextBox 6">
            <a:extLst>
              <a:ext uri="{FF2B5EF4-FFF2-40B4-BE49-F238E27FC236}">
                <a16:creationId xmlns:a16="http://schemas.microsoft.com/office/drawing/2014/main" id="{1049F664-1719-D2C1-37F9-84E733EA58FB}"/>
              </a:ext>
            </a:extLst>
          </p:cNvPr>
          <p:cNvSpPr txBox="1"/>
          <p:nvPr/>
        </p:nvSpPr>
        <p:spPr>
          <a:xfrm>
            <a:off x="5233011" y="4735285"/>
            <a:ext cx="6861017" cy="1200329"/>
          </a:xfrm>
          <a:prstGeom prst="rect">
            <a:avLst/>
          </a:prstGeom>
          <a:noFill/>
        </p:spPr>
        <p:txBody>
          <a:bodyPr wrap="square">
            <a:spAutoFit/>
          </a:bodyPr>
          <a:lstStyle/>
          <a:p>
            <a:r>
              <a:rPr lang="en-GB" dirty="0">
                <a:solidFill>
                  <a:srgbClr val="FF0000"/>
                </a:solidFill>
                <a:hlinkClick r:id="rId4">
                  <a:extLst>
                    <a:ext uri="{A12FA001-AC4F-418D-AE19-62706E023703}">
                      <ahyp:hlinkClr xmlns:ahyp="http://schemas.microsoft.com/office/drawing/2018/hyperlinkcolor" val="tx"/>
                    </a:ext>
                  </a:extLst>
                </a:hlinkClick>
              </a:rPr>
              <a:t>Home - autismvoice.org.uk</a:t>
            </a:r>
            <a:endParaRPr lang="en-GB" dirty="0">
              <a:solidFill>
                <a:srgbClr val="FF0000"/>
              </a:solidFill>
            </a:endParaRPr>
          </a:p>
          <a:p>
            <a:r>
              <a:rPr lang="en-GB" dirty="0"/>
              <a:t>‘</a:t>
            </a:r>
            <a:r>
              <a:rPr lang="en-GB" b="1" i="1" dirty="0"/>
              <a:t>Children and families affected by Autism and other neurodevelopmental conditions are clogged in communities and societies beset by stigma and discrimination’.</a:t>
            </a:r>
          </a:p>
        </p:txBody>
      </p:sp>
    </p:spTree>
    <p:extLst>
      <p:ext uri="{BB962C8B-B14F-4D97-AF65-F5344CB8AC3E}">
        <p14:creationId xmlns:p14="http://schemas.microsoft.com/office/powerpoint/2010/main" val="136508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1" descr="People with Learning Disabilities">
            <a:extLst>
              <a:ext uri="{FF2B5EF4-FFF2-40B4-BE49-F238E27FC236}">
                <a16:creationId xmlns:a16="http://schemas.microsoft.com/office/drawing/2014/main" id="{8367BAB5-F815-E123-F9B6-CE12183A480C}"/>
              </a:ext>
            </a:extLst>
          </p:cNvPr>
          <p:cNvPicPr>
            <a:picLocks noChangeAspect="1"/>
          </p:cNvPicPr>
          <p:nvPr/>
        </p:nvPicPr>
        <p:blipFill>
          <a:blip r:embed="rId2"/>
          <a:stretch>
            <a:fillRect/>
          </a:stretch>
        </p:blipFill>
        <p:spPr>
          <a:xfrm>
            <a:off x="8364382" y="217714"/>
            <a:ext cx="3522818" cy="2140601"/>
          </a:xfrm>
          <a:prstGeom prst="rect">
            <a:avLst/>
          </a:prstGeom>
        </p:spPr>
      </p:pic>
      <p:sp>
        <p:nvSpPr>
          <p:cNvPr id="3" name="TextBox 2">
            <a:extLst>
              <a:ext uri="{FF2B5EF4-FFF2-40B4-BE49-F238E27FC236}">
                <a16:creationId xmlns:a16="http://schemas.microsoft.com/office/drawing/2014/main" id="{5F9CC4FD-6699-6AF1-9403-9EB12199C0CF}"/>
              </a:ext>
            </a:extLst>
          </p:cNvPr>
          <p:cNvSpPr txBox="1"/>
          <p:nvPr/>
        </p:nvSpPr>
        <p:spPr>
          <a:xfrm>
            <a:off x="165254" y="217714"/>
            <a:ext cx="8119430" cy="3477875"/>
          </a:xfrm>
          <a:prstGeom prst="rect">
            <a:avLst/>
          </a:prstGeom>
          <a:noFill/>
        </p:spPr>
        <p:txBody>
          <a:bodyPr wrap="square">
            <a:spAutoFit/>
          </a:bodyPr>
          <a:lstStyle/>
          <a:p>
            <a:pPr lvl="0"/>
            <a:r>
              <a:rPr lang="en-GB" sz="2800" b="1" u="sng" dirty="0"/>
              <a:t>How to make research participation accessible</a:t>
            </a:r>
          </a:p>
          <a:p>
            <a:pPr lvl="0"/>
            <a:endParaRPr lang="en-GB" sz="2800" b="1" u="sng" dirty="0"/>
          </a:p>
          <a:p>
            <a:pPr lvl="0"/>
            <a:endParaRPr lang="en-GB" sz="2800" b="1" u="sng" dirty="0"/>
          </a:p>
          <a:p>
            <a:endParaRPr lang="en-GB" b="1" dirty="0"/>
          </a:p>
          <a:p>
            <a:endParaRPr lang="en-GB" b="1" dirty="0"/>
          </a:p>
          <a:p>
            <a:endParaRPr lang="en-GB" b="1" dirty="0"/>
          </a:p>
          <a:p>
            <a:endParaRPr lang="en-GB" b="1" dirty="0"/>
          </a:p>
          <a:p>
            <a:endParaRPr lang="en-GB" b="1" dirty="0"/>
          </a:p>
          <a:p>
            <a:r>
              <a:rPr lang="en-GB" dirty="0"/>
              <a:t> </a:t>
            </a:r>
          </a:p>
          <a:p>
            <a:pPr lvl="0"/>
            <a:endParaRPr lang="en-US" sz="2800" u="sng" dirty="0"/>
          </a:p>
        </p:txBody>
      </p:sp>
      <p:pic>
        <p:nvPicPr>
          <p:cNvPr id="5" name="Picture 4" descr="London South Bank University">
            <a:extLst>
              <a:ext uri="{FF2B5EF4-FFF2-40B4-BE49-F238E27FC236}">
                <a16:creationId xmlns:a16="http://schemas.microsoft.com/office/drawing/2014/main" id="{AAA2C819-9355-BA25-6931-3B543F6A9F51}"/>
              </a:ext>
            </a:extLst>
          </p:cNvPr>
          <p:cNvPicPr>
            <a:picLocks noChangeAspect="1"/>
          </p:cNvPicPr>
          <p:nvPr/>
        </p:nvPicPr>
        <p:blipFill>
          <a:blip r:embed="rId3"/>
          <a:stretch>
            <a:fillRect/>
          </a:stretch>
        </p:blipFill>
        <p:spPr>
          <a:xfrm>
            <a:off x="539827" y="729462"/>
            <a:ext cx="3602516" cy="1304925"/>
          </a:xfrm>
          <a:prstGeom prst="rect">
            <a:avLst/>
          </a:prstGeom>
        </p:spPr>
      </p:pic>
      <p:pic>
        <p:nvPicPr>
          <p:cNvPr id="6" name="Picture 5" descr="culturally competent mental health ...">
            <a:extLst>
              <a:ext uri="{FF2B5EF4-FFF2-40B4-BE49-F238E27FC236}">
                <a16:creationId xmlns:a16="http://schemas.microsoft.com/office/drawing/2014/main" id="{C2F28D6B-6F89-033E-D3DA-DED40C5037D3}"/>
              </a:ext>
            </a:extLst>
          </p:cNvPr>
          <p:cNvPicPr>
            <a:picLocks noChangeAspect="1"/>
          </p:cNvPicPr>
          <p:nvPr/>
        </p:nvPicPr>
        <p:blipFill>
          <a:blip r:embed="rId4"/>
          <a:stretch>
            <a:fillRect/>
          </a:stretch>
        </p:blipFill>
        <p:spPr>
          <a:xfrm>
            <a:off x="1247661" y="2156825"/>
            <a:ext cx="5071810" cy="2666789"/>
          </a:xfrm>
          <a:prstGeom prst="rect">
            <a:avLst/>
          </a:prstGeom>
        </p:spPr>
      </p:pic>
      <p:pic>
        <p:nvPicPr>
          <p:cNvPr id="8" name="Picture 7">
            <a:extLst>
              <a:ext uri="{FF2B5EF4-FFF2-40B4-BE49-F238E27FC236}">
                <a16:creationId xmlns:a16="http://schemas.microsoft.com/office/drawing/2014/main" id="{68D349A5-7713-2BDC-A317-315EEE16485E}"/>
              </a:ext>
            </a:extLst>
          </p:cNvPr>
          <p:cNvPicPr>
            <a:picLocks noChangeAspect="1"/>
          </p:cNvPicPr>
          <p:nvPr/>
        </p:nvPicPr>
        <p:blipFill>
          <a:blip r:embed="rId5"/>
          <a:stretch>
            <a:fillRect/>
          </a:stretch>
        </p:blipFill>
        <p:spPr>
          <a:xfrm>
            <a:off x="6591975" y="803964"/>
            <a:ext cx="1714500" cy="1714500"/>
          </a:xfrm>
          <a:prstGeom prst="rect">
            <a:avLst/>
          </a:prstGeom>
        </p:spPr>
      </p:pic>
      <p:pic>
        <p:nvPicPr>
          <p:cNvPr id="10" name="Picture 9">
            <a:extLst>
              <a:ext uri="{FF2B5EF4-FFF2-40B4-BE49-F238E27FC236}">
                <a16:creationId xmlns:a16="http://schemas.microsoft.com/office/drawing/2014/main" id="{A4834B0F-3FAA-4081-068D-41AD256A4C4F}"/>
              </a:ext>
            </a:extLst>
          </p:cNvPr>
          <p:cNvPicPr>
            <a:picLocks noChangeAspect="1"/>
          </p:cNvPicPr>
          <p:nvPr/>
        </p:nvPicPr>
        <p:blipFill>
          <a:blip r:embed="rId6"/>
          <a:stretch>
            <a:fillRect/>
          </a:stretch>
        </p:blipFill>
        <p:spPr>
          <a:xfrm>
            <a:off x="8708833" y="2660084"/>
            <a:ext cx="2548190" cy="3679204"/>
          </a:xfrm>
          <a:prstGeom prst="rect">
            <a:avLst/>
          </a:prstGeom>
        </p:spPr>
      </p:pic>
      <p:pic>
        <p:nvPicPr>
          <p:cNvPr id="14" name="Picture 13">
            <a:extLst>
              <a:ext uri="{FF2B5EF4-FFF2-40B4-BE49-F238E27FC236}">
                <a16:creationId xmlns:a16="http://schemas.microsoft.com/office/drawing/2014/main" id="{0ADBCBC8-9375-6E4F-3846-A8297058ADEB}"/>
              </a:ext>
            </a:extLst>
          </p:cNvPr>
          <p:cNvPicPr>
            <a:picLocks noChangeAspect="1"/>
          </p:cNvPicPr>
          <p:nvPr/>
        </p:nvPicPr>
        <p:blipFill>
          <a:blip r:embed="rId7"/>
          <a:stretch>
            <a:fillRect/>
          </a:stretch>
        </p:blipFill>
        <p:spPr>
          <a:xfrm>
            <a:off x="154237" y="4787520"/>
            <a:ext cx="2186848" cy="1883884"/>
          </a:xfrm>
          <a:prstGeom prst="rect">
            <a:avLst/>
          </a:prstGeom>
        </p:spPr>
      </p:pic>
      <p:sp>
        <p:nvSpPr>
          <p:cNvPr id="16" name="TextBox 15">
            <a:extLst>
              <a:ext uri="{FF2B5EF4-FFF2-40B4-BE49-F238E27FC236}">
                <a16:creationId xmlns:a16="http://schemas.microsoft.com/office/drawing/2014/main" id="{B1293E79-606A-30B9-ADDF-2AB5B5A04DE3}"/>
              </a:ext>
            </a:extLst>
          </p:cNvPr>
          <p:cNvSpPr txBox="1"/>
          <p:nvPr/>
        </p:nvSpPr>
        <p:spPr>
          <a:xfrm>
            <a:off x="2688116" y="5089792"/>
            <a:ext cx="5310130" cy="1038746"/>
          </a:xfrm>
          <a:prstGeom prst="rect">
            <a:avLst/>
          </a:prstGeom>
          <a:noFill/>
        </p:spPr>
        <p:txBody>
          <a:bodyPr wrap="square">
            <a:spAutoFit/>
          </a:bodyPr>
          <a:lstStyle/>
          <a:p>
            <a:pPr>
              <a:spcAft>
                <a:spcPts val="900"/>
              </a:spcAft>
              <a:buNone/>
            </a:pPr>
            <a:r>
              <a:rPr lang="en-GB"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Engaging Critical Literacies, 2</a:t>
            </a:r>
            <a:r>
              <a:rPr lang="en-GB" sz="1800" b="1" baseline="30000" dirty="0">
                <a:solidFill>
                  <a:srgbClr val="000000"/>
                </a:solidFill>
                <a:effectLst/>
                <a:latin typeface="Aptos" panose="020B0004020202020204" pitchFamily="34" charset="0"/>
                <a:ea typeface="Aptos" panose="020B0004020202020204" pitchFamily="34" charset="0"/>
                <a:cs typeface="Aptos" panose="020B0004020202020204" pitchFamily="34" charset="0"/>
              </a:rPr>
              <a:t>nd</a:t>
            </a:r>
            <a:r>
              <a:rPr lang="en-GB"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 July</a:t>
            </a:r>
            <a:b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workshop with </a:t>
            </a:r>
            <a:r>
              <a:rPr lang="en-GB"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Partnership for Young London</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u="sng" dirty="0">
                <a:solidFill>
                  <a:srgbClr val="FF0000"/>
                </a:solidFill>
                <a:effectLst/>
                <a:latin typeface="Aptos" panose="020B0004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https://www.centreforthestudyof.net/digitalxdata/</a:t>
            </a:r>
            <a:endPar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1998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B824F94-4340-4A2C-D541-EE85D75C2EC8}"/>
            </a:ext>
          </a:extLst>
        </p:cNvPr>
        <p:cNvGrpSpPr/>
        <p:nvPr/>
      </p:nvGrpSpPr>
      <p:grpSpPr>
        <a:xfrm>
          <a:off x="0" y="0"/>
          <a:ext cx="0" cy="0"/>
          <a:chOff x="0" y="0"/>
          <a:chExt cx="0" cy="0"/>
        </a:xfrm>
      </p:grpSpPr>
      <p:pic>
        <p:nvPicPr>
          <p:cNvPr id="13" name="Picture 12" descr="Photovoice: Seeing older adults ...">
            <a:extLst>
              <a:ext uri="{FF2B5EF4-FFF2-40B4-BE49-F238E27FC236}">
                <a16:creationId xmlns:a16="http://schemas.microsoft.com/office/drawing/2014/main" id="{CDDB05C8-FBA8-BE43-77A5-0F7BC0D96EB6}"/>
              </a:ext>
            </a:extLst>
          </p:cNvPr>
          <p:cNvPicPr>
            <a:picLocks noChangeAspect="1"/>
          </p:cNvPicPr>
          <p:nvPr/>
        </p:nvPicPr>
        <p:blipFill>
          <a:blip r:embed="rId2"/>
          <a:stretch>
            <a:fillRect/>
          </a:stretch>
        </p:blipFill>
        <p:spPr>
          <a:xfrm>
            <a:off x="9725024" y="5010150"/>
            <a:ext cx="2466975" cy="1847850"/>
          </a:xfrm>
          <a:prstGeom prst="rect">
            <a:avLst/>
          </a:prstGeom>
        </p:spPr>
      </p:pic>
      <p:sp>
        <p:nvSpPr>
          <p:cNvPr id="3" name="TextBox 2">
            <a:extLst>
              <a:ext uri="{FF2B5EF4-FFF2-40B4-BE49-F238E27FC236}">
                <a16:creationId xmlns:a16="http://schemas.microsoft.com/office/drawing/2014/main" id="{C2D1628F-8630-9E81-D1A9-EB5F81587B91}"/>
              </a:ext>
            </a:extLst>
          </p:cNvPr>
          <p:cNvSpPr txBox="1"/>
          <p:nvPr/>
        </p:nvSpPr>
        <p:spPr>
          <a:xfrm>
            <a:off x="301128" y="198547"/>
            <a:ext cx="11589744" cy="10248960"/>
          </a:xfrm>
          <a:prstGeom prst="rect">
            <a:avLst/>
          </a:prstGeom>
          <a:noFill/>
        </p:spPr>
        <p:txBody>
          <a:bodyPr wrap="square">
            <a:spAutoFit/>
          </a:bodyPr>
          <a:lstStyle/>
          <a:p>
            <a:pPr lvl="0"/>
            <a:r>
              <a:rPr lang="en-GB" sz="2800" b="1" u="sng" dirty="0"/>
              <a:t>How to make research participation accessible</a:t>
            </a:r>
          </a:p>
          <a:p>
            <a:pPr lvl="0"/>
            <a:endParaRPr lang="en-GB" sz="2800" b="1" u="sng" dirty="0"/>
          </a:p>
          <a:p>
            <a:pPr lvl="0"/>
            <a:r>
              <a:rPr lang="en-GB" sz="2400" b="1" dirty="0" err="1"/>
              <a:t>PhotoVoice</a:t>
            </a:r>
            <a:r>
              <a:rPr lang="en-GB" sz="2400" b="1" dirty="0"/>
              <a:t>… combines photography and autobiographical narration, activating accessible expressive practices centred on subjectivity and lived experience. (Pistone et al 2026)</a:t>
            </a:r>
          </a:p>
          <a:p>
            <a:pPr lvl="0"/>
            <a:endParaRPr lang="en-GB" sz="2400" b="1" u="sng" dirty="0"/>
          </a:p>
          <a:p>
            <a:pPr lvl="0"/>
            <a:r>
              <a:rPr lang="en-GB" sz="2400" b="1" dirty="0"/>
              <a:t>Photo-elicitation uses self-captured photographs to enhance verbal descriptions of complex concepts.(Lumina et al 2021)</a:t>
            </a:r>
          </a:p>
          <a:p>
            <a:pPr lvl="0"/>
            <a:endParaRPr lang="en-GB" sz="2400" b="1" dirty="0"/>
          </a:p>
          <a:p>
            <a:pPr lvl="0"/>
            <a:r>
              <a:rPr lang="en-GB" sz="2400" b="1" dirty="0"/>
              <a:t>Walking methodologies combine walking with verbal and non-verbal communication, such as body language or photography, and are particularly useful to study how children and young people relate to their environment,  (Hammarsten 2025)</a:t>
            </a:r>
          </a:p>
          <a:p>
            <a:pPr lvl="0"/>
            <a:endParaRPr lang="en-GB" sz="2400" b="1" dirty="0"/>
          </a:p>
          <a:p>
            <a:pPr lvl="0"/>
            <a:endParaRPr lang="en-GB" sz="2400" b="1" dirty="0"/>
          </a:p>
          <a:p>
            <a:pPr lvl="0"/>
            <a:endParaRPr lang="en-GB" sz="2400" b="1" u="sng" dirty="0"/>
          </a:p>
          <a:p>
            <a:pPr lvl="0"/>
            <a:endParaRPr lang="en-GB" sz="2400" b="1" u="sng" dirty="0"/>
          </a:p>
          <a:p>
            <a:pPr lvl="0"/>
            <a:endParaRPr lang="en-GB" sz="2400" b="1" u="sng" dirty="0"/>
          </a:p>
          <a:p>
            <a:pPr lvl="0"/>
            <a:endParaRPr lang="en-GB" sz="2400" b="1" u="sng" dirty="0"/>
          </a:p>
          <a:p>
            <a:pPr lvl="0"/>
            <a:endParaRPr lang="en-GB" sz="2800" b="1" u="sng" dirty="0"/>
          </a:p>
          <a:p>
            <a:pPr lvl="0"/>
            <a:endParaRPr lang="en-GB" sz="2800" b="1" u="sng" dirty="0"/>
          </a:p>
          <a:p>
            <a:pPr lvl="0"/>
            <a:endParaRPr lang="en-GB" sz="2800" b="1" u="sng" dirty="0"/>
          </a:p>
          <a:p>
            <a:endParaRPr lang="en-GB" b="1" dirty="0"/>
          </a:p>
          <a:p>
            <a:endParaRPr lang="en-GB" b="1" dirty="0"/>
          </a:p>
          <a:p>
            <a:endParaRPr lang="en-GB" b="1" dirty="0"/>
          </a:p>
          <a:p>
            <a:endParaRPr lang="en-GB" b="1" dirty="0"/>
          </a:p>
          <a:p>
            <a:endParaRPr lang="en-GB" b="1" dirty="0"/>
          </a:p>
          <a:p>
            <a:r>
              <a:rPr lang="en-GB" dirty="0"/>
              <a:t> </a:t>
            </a:r>
          </a:p>
          <a:p>
            <a:pPr lvl="0"/>
            <a:endParaRPr lang="en-US" sz="2800" u="sng" dirty="0"/>
          </a:p>
        </p:txBody>
      </p:sp>
      <p:sp>
        <p:nvSpPr>
          <p:cNvPr id="16" name="TextBox 15">
            <a:extLst>
              <a:ext uri="{FF2B5EF4-FFF2-40B4-BE49-F238E27FC236}">
                <a16:creationId xmlns:a16="http://schemas.microsoft.com/office/drawing/2014/main" id="{E8F1224F-C35D-4407-19CF-85D8378BB6AF}"/>
              </a:ext>
            </a:extLst>
          </p:cNvPr>
          <p:cNvSpPr txBox="1"/>
          <p:nvPr/>
        </p:nvSpPr>
        <p:spPr>
          <a:xfrm>
            <a:off x="165254" y="5089793"/>
            <a:ext cx="12026745" cy="307777"/>
          </a:xfrm>
          <a:prstGeom prst="rect">
            <a:avLst/>
          </a:prstGeom>
          <a:noFill/>
        </p:spPr>
        <p:txBody>
          <a:bodyPr wrap="square">
            <a:spAutoFit/>
          </a:bodyPr>
          <a:lstStyle/>
          <a:p>
            <a:r>
              <a:rPr lang="en-GB" sz="1400" dirty="0">
                <a:solidFill>
                  <a:srgbClr val="FF0000"/>
                </a:solidFill>
                <a:hlinkClick r:id="rId3">
                  <a:extLst>
                    <a:ext uri="{A12FA001-AC4F-418D-AE19-62706E023703}">
                      <ahyp:hlinkClr xmlns:ahyp="http://schemas.microsoft.com/office/drawing/2018/hyperlinkcolor" val="tx"/>
                    </a:ext>
                  </a:extLst>
                </a:hlinkClick>
              </a:rPr>
              <a:t>Photovoice: Seeing older adults’ physical and social health through their own lens - Active Aging Research Team</a:t>
            </a:r>
            <a:endParaRPr lang="en-GB" sz="1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8545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B9FB2B1-32FC-95A8-1A55-444045C9B2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C85AB4-FB1E-5F6F-8E4E-89E2A4FACA3F}"/>
              </a:ext>
            </a:extLst>
          </p:cNvPr>
          <p:cNvSpPr txBox="1"/>
          <p:nvPr/>
        </p:nvSpPr>
        <p:spPr>
          <a:xfrm>
            <a:off x="301128" y="198547"/>
            <a:ext cx="11589744" cy="3877985"/>
          </a:xfrm>
          <a:prstGeom prst="rect">
            <a:avLst/>
          </a:prstGeom>
          <a:noFill/>
        </p:spPr>
        <p:txBody>
          <a:bodyPr wrap="square">
            <a:spAutoFit/>
          </a:bodyPr>
          <a:lstStyle/>
          <a:p>
            <a:pPr lvl="0"/>
            <a:r>
              <a:rPr lang="en-GB" sz="2800" b="1" u="sng" dirty="0"/>
              <a:t>How to make research participation accessible</a:t>
            </a:r>
          </a:p>
          <a:p>
            <a:pPr lvl="0"/>
            <a:endParaRPr lang="en-GB" sz="2800" b="1" u="sng" dirty="0"/>
          </a:p>
          <a:p>
            <a:pPr lvl="0"/>
            <a:r>
              <a:rPr lang="en-GB" b="1" dirty="0"/>
              <a:t>Lewis-</a:t>
            </a:r>
            <a:r>
              <a:rPr lang="en-GB" b="1" dirty="0" err="1"/>
              <a:t>Dagnell</a:t>
            </a:r>
            <a:r>
              <a:rPr lang="en-GB" b="1" dirty="0"/>
              <a:t> et al (2023)‘Multi-modal approaches that included photographs, symbols, video, observations, sign language, and adapted questionnaires. These methods were often deployed flexibly and shaped to meet the communication needs and preferences of the young people’. </a:t>
            </a:r>
            <a:endParaRPr lang="en-GB" sz="2800" b="1" u="sng" dirty="0"/>
          </a:p>
          <a:p>
            <a:endParaRPr lang="en-GB" b="1" dirty="0"/>
          </a:p>
          <a:p>
            <a:endParaRPr lang="en-GB" b="1" dirty="0"/>
          </a:p>
          <a:p>
            <a:endParaRPr lang="en-GB" b="1" dirty="0"/>
          </a:p>
          <a:p>
            <a:endParaRPr lang="en-GB" b="1" dirty="0"/>
          </a:p>
          <a:p>
            <a:endParaRPr lang="en-GB" b="1" dirty="0"/>
          </a:p>
          <a:p>
            <a:r>
              <a:rPr lang="en-GB" dirty="0"/>
              <a:t> </a:t>
            </a:r>
          </a:p>
          <a:p>
            <a:pPr lvl="0"/>
            <a:endParaRPr lang="en-US" sz="2800" u="sng" dirty="0"/>
          </a:p>
        </p:txBody>
      </p:sp>
      <p:sp>
        <p:nvSpPr>
          <p:cNvPr id="16" name="TextBox 15">
            <a:extLst>
              <a:ext uri="{FF2B5EF4-FFF2-40B4-BE49-F238E27FC236}">
                <a16:creationId xmlns:a16="http://schemas.microsoft.com/office/drawing/2014/main" id="{8614F29D-441A-0DF2-064F-CB15C50C8C6F}"/>
              </a:ext>
            </a:extLst>
          </p:cNvPr>
          <p:cNvSpPr txBox="1"/>
          <p:nvPr/>
        </p:nvSpPr>
        <p:spPr>
          <a:xfrm>
            <a:off x="165254" y="5089793"/>
            <a:ext cx="12026745" cy="1107996"/>
          </a:xfrm>
          <a:prstGeom prst="rect">
            <a:avLst/>
          </a:prstGeom>
          <a:noFill/>
        </p:spPr>
        <p:txBody>
          <a:bodyPr wrap="square">
            <a:spAutoFit/>
          </a:bodyPr>
          <a:lstStyle/>
          <a:p>
            <a:endParaRPr lang="en-GB" sz="1600" dirty="0"/>
          </a:p>
          <a:p>
            <a:pPr>
              <a:buNone/>
            </a:pPr>
            <a:endParaRPr lang="en-GB" sz="1600" dirty="0">
              <a:latin typeface="Aptos" panose="020B0004020202020204" pitchFamily="34" charset="0"/>
              <a:ea typeface="Aptos" panose="020B0004020202020204" pitchFamily="34" charset="0"/>
              <a:cs typeface="Aptos" panose="020B0004020202020204" pitchFamily="34" charset="0"/>
            </a:endParaRPr>
          </a:p>
          <a:p>
            <a:pPr>
              <a:buNone/>
            </a:pPr>
            <a:r>
              <a:rPr lang="en-GB" dirty="0">
                <a:effectLst/>
                <a:latin typeface="Aptos" panose="020B0004020202020204" pitchFamily="34" charset="0"/>
                <a:ea typeface="Aptos" panose="020B0004020202020204" pitchFamily="34" charset="0"/>
                <a:cs typeface="Aptos" panose="020B0004020202020204" pitchFamily="34" charset="0"/>
              </a:rPr>
              <a:t>Identity boxes. Lego. Object elicitation.  I poems. Draw  write tell. What else?</a:t>
            </a:r>
            <a:r>
              <a:rPr lang="en-GB"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p>
          <a:p>
            <a:pPr>
              <a:buNone/>
            </a:pPr>
            <a:r>
              <a:rPr lang="en-GB" sz="1600" dirty="0">
                <a:solidFill>
                  <a:srgbClr val="FF0000"/>
                </a:solidFill>
                <a:hlinkClick r:id="rId2">
                  <a:extLst>
                    <a:ext uri="{A12FA001-AC4F-418D-AE19-62706E023703}">
                      <ahyp:hlinkClr xmlns:ahyp="http://schemas.microsoft.com/office/drawing/2018/hyperlinkcolor" val="tx"/>
                    </a:ext>
                  </a:extLst>
                </a:hlinkClick>
              </a:rPr>
              <a:t>The Power of Accessing Writing Materials During Play | Writers Who Care</a:t>
            </a:r>
            <a:r>
              <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p>
        </p:txBody>
      </p:sp>
      <p:pic>
        <p:nvPicPr>
          <p:cNvPr id="2" name="Picture 1" descr="Teaching outside the BOX | ELT inspired">
            <a:extLst>
              <a:ext uri="{FF2B5EF4-FFF2-40B4-BE49-F238E27FC236}">
                <a16:creationId xmlns:a16="http://schemas.microsoft.com/office/drawing/2014/main" id="{6B6516F8-56B4-AEC2-0E8E-E3BA866A88F9}"/>
              </a:ext>
            </a:extLst>
          </p:cNvPr>
          <p:cNvPicPr>
            <a:picLocks noChangeAspect="1"/>
          </p:cNvPicPr>
          <p:nvPr/>
        </p:nvPicPr>
        <p:blipFill>
          <a:blip r:embed="rId3"/>
          <a:stretch>
            <a:fillRect/>
          </a:stretch>
        </p:blipFill>
        <p:spPr>
          <a:xfrm>
            <a:off x="473725" y="2367397"/>
            <a:ext cx="3634540" cy="2722396"/>
          </a:xfrm>
          <a:prstGeom prst="rect">
            <a:avLst/>
          </a:prstGeom>
        </p:spPr>
      </p:pic>
      <p:pic>
        <p:nvPicPr>
          <p:cNvPr id="4" name="Picture 3" descr="Lego Serious Play">
            <a:extLst>
              <a:ext uri="{FF2B5EF4-FFF2-40B4-BE49-F238E27FC236}">
                <a16:creationId xmlns:a16="http://schemas.microsoft.com/office/drawing/2014/main" id="{8D4DAFC1-441A-48EC-80F0-C2C665108813}"/>
              </a:ext>
            </a:extLst>
          </p:cNvPr>
          <p:cNvPicPr>
            <a:picLocks noChangeAspect="1"/>
          </p:cNvPicPr>
          <p:nvPr/>
        </p:nvPicPr>
        <p:blipFill>
          <a:blip r:embed="rId4"/>
          <a:stretch>
            <a:fillRect/>
          </a:stretch>
        </p:blipFill>
        <p:spPr>
          <a:xfrm>
            <a:off x="4515592" y="2367397"/>
            <a:ext cx="3634540" cy="2771867"/>
          </a:xfrm>
          <a:prstGeom prst="rect">
            <a:avLst/>
          </a:prstGeom>
        </p:spPr>
      </p:pic>
      <p:pic>
        <p:nvPicPr>
          <p:cNvPr id="5" name="Picture 4" descr="Accessing Writing Materials During Play ...">
            <a:extLst>
              <a:ext uri="{FF2B5EF4-FFF2-40B4-BE49-F238E27FC236}">
                <a16:creationId xmlns:a16="http://schemas.microsoft.com/office/drawing/2014/main" id="{5E65604C-29C2-463D-C279-C5120FA9B507}"/>
              </a:ext>
            </a:extLst>
          </p:cNvPr>
          <p:cNvPicPr>
            <a:picLocks noChangeAspect="1"/>
          </p:cNvPicPr>
          <p:nvPr/>
        </p:nvPicPr>
        <p:blipFill>
          <a:blip r:embed="rId5"/>
          <a:stretch>
            <a:fillRect/>
          </a:stretch>
        </p:blipFill>
        <p:spPr>
          <a:xfrm>
            <a:off x="8350786" y="1787349"/>
            <a:ext cx="2952519" cy="3941765"/>
          </a:xfrm>
          <a:prstGeom prst="rect">
            <a:avLst/>
          </a:prstGeom>
        </p:spPr>
      </p:pic>
    </p:spTree>
    <p:extLst>
      <p:ext uri="{BB962C8B-B14F-4D97-AF65-F5344CB8AC3E}">
        <p14:creationId xmlns:p14="http://schemas.microsoft.com/office/powerpoint/2010/main" val="416128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C0DAD96-DB6A-9334-B032-5177786FA20F}"/>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A698BD-5AC9-FE60-1EDD-90F40E19C1F4}"/>
              </a:ext>
            </a:extLst>
          </p:cNvPr>
          <p:cNvPicPr>
            <a:picLocks noChangeAspect="1"/>
          </p:cNvPicPr>
          <p:nvPr/>
        </p:nvPicPr>
        <p:blipFill>
          <a:blip r:embed="rId2"/>
          <a:stretch>
            <a:fillRect/>
          </a:stretch>
        </p:blipFill>
        <p:spPr>
          <a:xfrm>
            <a:off x="81861" y="4397829"/>
            <a:ext cx="3211008" cy="2047230"/>
          </a:xfrm>
          <a:prstGeom prst="rect">
            <a:avLst/>
          </a:prstGeom>
        </p:spPr>
      </p:pic>
      <p:cxnSp>
        <p:nvCxnSpPr>
          <p:cNvPr id="21" name="Straight Connector 2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EAA8D14-E5EE-41D1-B5D8-1644678E5D18}"/>
              </a:ext>
            </a:extLst>
          </p:cNvPr>
          <p:cNvSpPr txBox="1"/>
          <p:nvPr/>
        </p:nvSpPr>
        <p:spPr>
          <a:xfrm>
            <a:off x="3995057" y="892370"/>
            <a:ext cx="7535952" cy="5407846"/>
          </a:xfrm>
          <a:prstGeom prst="rect">
            <a:avLst/>
          </a:prstGeom>
        </p:spPr>
        <p:txBody>
          <a:bodyPr vert="horz" lIns="91440" tIns="45720" rIns="91440" bIns="45720" rtlCol="0">
            <a:normAutofit fontScale="77500" lnSpcReduction="20000"/>
          </a:bodyPr>
          <a:lstStyle/>
          <a:p>
            <a:pPr>
              <a:lnSpc>
                <a:spcPct val="110000"/>
              </a:lnSpc>
              <a:spcAft>
                <a:spcPts val="600"/>
              </a:spcAft>
              <a:buSzPct val="87000"/>
              <a:buFont typeface="Arial" panose="020B0604020202020204" pitchFamily="34" charset="0"/>
              <a:buChar char="•"/>
            </a:pPr>
            <a:endParaRPr lang="en-US" sz="2000" b="1" dirty="0"/>
          </a:p>
          <a:p>
            <a:pPr>
              <a:lnSpc>
                <a:spcPct val="110000"/>
              </a:lnSpc>
              <a:spcAft>
                <a:spcPts val="600"/>
              </a:spcAft>
              <a:buSzPct val="87000"/>
            </a:pPr>
            <a:endParaRPr lang="en-US" sz="2000" b="1" dirty="0"/>
          </a:p>
          <a:p>
            <a:pPr>
              <a:lnSpc>
                <a:spcPct val="110000"/>
              </a:lnSpc>
              <a:spcAft>
                <a:spcPts val="600"/>
              </a:spcAft>
              <a:buSzPct val="87000"/>
              <a:buFont typeface="Arial" panose="020B0604020202020204" pitchFamily="34" charset="0"/>
              <a:buChar char="•"/>
            </a:pPr>
            <a:r>
              <a:rPr lang="en-US" sz="2000" dirty="0"/>
              <a:t>Martin et al 2019. The sensory school: working with teachers, parents and pupils to create good sensory conditions. </a:t>
            </a:r>
            <a:r>
              <a:rPr lang="en-US" sz="2000" i="1" dirty="0"/>
              <a:t>Advances in Autism</a:t>
            </a:r>
            <a:r>
              <a:rPr lang="en-US" sz="2000" dirty="0"/>
              <a:t>, </a:t>
            </a:r>
            <a:r>
              <a:rPr lang="en-US" sz="2000" i="1" dirty="0"/>
              <a:t>5</a:t>
            </a:r>
            <a:r>
              <a:rPr lang="en-US" sz="2000" dirty="0"/>
              <a:t>(2), pp.131-140.</a:t>
            </a:r>
            <a:endParaRPr lang="en-US" sz="2000" b="1" dirty="0"/>
          </a:p>
          <a:p>
            <a:pPr>
              <a:lnSpc>
                <a:spcPct val="110000"/>
              </a:lnSpc>
              <a:spcAft>
                <a:spcPts val="600"/>
              </a:spcAft>
              <a:buSzPct val="87000"/>
              <a:buFont typeface="Arial" panose="020B0604020202020204" pitchFamily="34" charset="0"/>
              <a:buChar char="•"/>
            </a:pPr>
            <a:endParaRPr lang="en-US" sz="2000" b="1" dirty="0"/>
          </a:p>
          <a:p>
            <a:pPr>
              <a:lnSpc>
                <a:spcPct val="110000"/>
              </a:lnSpc>
              <a:spcAft>
                <a:spcPts val="600"/>
              </a:spcAft>
              <a:buSzPct val="87000"/>
              <a:buFont typeface="Arial" panose="020B0604020202020204" pitchFamily="34" charset="0"/>
              <a:buChar char="•"/>
            </a:pPr>
            <a:r>
              <a:rPr lang="en-US" sz="2000" dirty="0"/>
              <a:t>Brett, S.E., 2018. </a:t>
            </a:r>
            <a:r>
              <a:rPr lang="en-US" sz="2000" i="1" dirty="0"/>
              <a:t>Pupils’ experiences of authentic voice and participatory practices in a special school</a:t>
            </a:r>
            <a:r>
              <a:rPr lang="en-US" sz="2000" dirty="0"/>
              <a:t> . (Doctoral thesis LSBU</a:t>
            </a:r>
            <a:endParaRPr lang="en-US" sz="2000" b="1" dirty="0"/>
          </a:p>
          <a:p>
            <a:pPr>
              <a:lnSpc>
                <a:spcPct val="110000"/>
              </a:lnSpc>
              <a:spcAft>
                <a:spcPts val="600"/>
              </a:spcAft>
              <a:buSzPct val="87000"/>
              <a:buFont typeface="Arial" panose="020B0604020202020204" pitchFamily="34" charset="0"/>
              <a:buChar char="•"/>
            </a:pPr>
            <a:endParaRPr lang="en-US" sz="2000" b="1" dirty="0"/>
          </a:p>
          <a:p>
            <a:pPr>
              <a:lnSpc>
                <a:spcPct val="110000"/>
              </a:lnSpc>
              <a:spcAft>
                <a:spcPts val="600"/>
              </a:spcAft>
              <a:buSzPct val="87000"/>
            </a:pPr>
            <a:r>
              <a:rPr lang="en-US" sz="2000" b="1" dirty="0"/>
              <a:t> </a:t>
            </a:r>
            <a:endParaRPr lang="en-US" sz="2000" dirty="0"/>
          </a:p>
          <a:p>
            <a:pPr>
              <a:lnSpc>
                <a:spcPct val="110000"/>
              </a:lnSpc>
              <a:spcAft>
                <a:spcPts val="600"/>
              </a:spcAft>
              <a:buSzPct val="87000"/>
              <a:buFont typeface="Arial" panose="020B0604020202020204" pitchFamily="34" charset="0"/>
              <a:buChar char="•"/>
            </a:pPr>
            <a:r>
              <a:rPr lang="en-US" sz="2000" b="1" dirty="0"/>
              <a:t>Hodgson-Jones (2026) How can schools better support  pupils with dyslexia?</a:t>
            </a:r>
            <a:r>
              <a:rPr lang="en-US" sz="2000" dirty="0"/>
              <a:t>). (Doctoral thesis LSBU)</a:t>
            </a:r>
          </a:p>
          <a:p>
            <a:pPr>
              <a:lnSpc>
                <a:spcPct val="110000"/>
              </a:lnSpc>
              <a:spcAft>
                <a:spcPts val="600"/>
              </a:spcAft>
              <a:buSzPct val="87000"/>
              <a:buFont typeface="Arial" panose="020B0604020202020204" pitchFamily="34" charset="0"/>
              <a:buChar char="•"/>
            </a:pPr>
            <a:endParaRPr lang="en-US" sz="2000" b="1" dirty="0"/>
          </a:p>
          <a:p>
            <a:pPr>
              <a:lnSpc>
                <a:spcPct val="110000"/>
              </a:lnSpc>
              <a:spcAft>
                <a:spcPts val="600"/>
              </a:spcAft>
              <a:buSzPct val="87000"/>
              <a:buFont typeface="Arial" panose="020B0604020202020204" pitchFamily="34" charset="0"/>
              <a:buChar char="•"/>
            </a:pPr>
            <a:r>
              <a:rPr lang="en-US" sz="2000" b="1" dirty="0"/>
              <a:t>Sturgess, S (in press) Use of social space by autistic students (</a:t>
            </a:r>
            <a:r>
              <a:rPr lang="en-US" sz="2000" dirty="0"/>
              <a:t>Doctoral thesis in progress LSBU)</a:t>
            </a:r>
            <a:endParaRPr lang="en-US" sz="2000" b="1" dirty="0"/>
          </a:p>
          <a:p>
            <a:pPr>
              <a:lnSpc>
                <a:spcPct val="110000"/>
              </a:lnSpc>
              <a:spcAft>
                <a:spcPts val="600"/>
              </a:spcAft>
              <a:buSzPct val="87000"/>
              <a:buFont typeface="Arial" panose="020B0604020202020204" pitchFamily="34" charset="0"/>
              <a:buChar char="•"/>
            </a:pPr>
            <a:endParaRPr lang="en-US" sz="2000" b="1" dirty="0"/>
          </a:p>
          <a:p>
            <a:pPr>
              <a:lnSpc>
                <a:spcPct val="110000"/>
              </a:lnSpc>
              <a:spcAft>
                <a:spcPts val="600"/>
              </a:spcAft>
              <a:buSzPct val="87000"/>
              <a:buFont typeface="Arial" panose="020B0604020202020204" pitchFamily="34" charset="0"/>
              <a:buChar char="•"/>
            </a:pPr>
            <a:r>
              <a:rPr lang="en-US" sz="2000" b="1" dirty="0"/>
              <a:t>Knowing through doing: Insights from creative &amp; embodied research</a:t>
            </a:r>
            <a:r>
              <a:rPr lang="en-US" sz="2000" dirty="0"/>
              <a:t> </a:t>
            </a:r>
          </a:p>
          <a:p>
            <a:pPr>
              <a:lnSpc>
                <a:spcPct val="110000"/>
              </a:lnSpc>
              <a:spcAft>
                <a:spcPts val="600"/>
              </a:spcAft>
              <a:buSzPct val="87000"/>
              <a:buFont typeface="Arial" panose="020B0604020202020204" pitchFamily="34" charset="0"/>
              <a:buChar char="•"/>
            </a:pPr>
            <a:r>
              <a:rPr lang="en-US" sz="2000" b="1" dirty="0"/>
              <a:t>3 July </a:t>
            </a:r>
            <a:r>
              <a:rPr lang="en-US" sz="2000" b="1" u="sng" dirty="0">
                <a:solidFill>
                  <a:srgbClr val="FF0000"/>
                </a:solidFill>
                <a:hlinkClick r:id="rId3">
                  <a:extLst>
                    <a:ext uri="{A12FA001-AC4F-418D-AE19-62706E023703}">
                      <ahyp:hlinkClr xmlns:ahyp="http://schemas.microsoft.com/office/drawing/2018/hyperlinkcolor" val="tx"/>
                    </a:ext>
                  </a:extLst>
                </a:hlinkClick>
              </a:rPr>
              <a:t>https://knowing-through-doing-lsbu-ucl-2026.eventbrite.co.uk</a:t>
            </a:r>
            <a:r>
              <a:rPr lang="en-US" sz="2000" dirty="0">
                <a:solidFill>
                  <a:srgbClr val="FF0000"/>
                </a:solidFill>
              </a:rPr>
              <a:t> </a:t>
            </a:r>
          </a:p>
          <a:p>
            <a:pPr>
              <a:lnSpc>
                <a:spcPct val="110000"/>
              </a:lnSpc>
              <a:spcAft>
                <a:spcPts val="600"/>
              </a:spcAft>
              <a:buSzPct val="87000"/>
            </a:pPr>
            <a:r>
              <a:rPr lang="en-US" sz="2000" dirty="0"/>
              <a:t> </a:t>
            </a:r>
          </a:p>
          <a:p>
            <a:pPr>
              <a:lnSpc>
                <a:spcPct val="110000"/>
              </a:lnSpc>
              <a:spcAft>
                <a:spcPts val="600"/>
              </a:spcAft>
              <a:buSzPct val="87000"/>
              <a:buFont typeface="Arial" panose="020B0604020202020204" pitchFamily="34" charset="0"/>
              <a:buChar char="•"/>
            </a:pPr>
            <a:r>
              <a:rPr lang="en-US" sz="700" dirty="0"/>
              <a:t> </a:t>
            </a:r>
          </a:p>
          <a:p>
            <a:pPr lvl="0">
              <a:lnSpc>
                <a:spcPct val="110000"/>
              </a:lnSpc>
              <a:spcAft>
                <a:spcPts val="600"/>
              </a:spcAft>
              <a:buSzPct val="87000"/>
              <a:buFont typeface="Arial" panose="020B0604020202020204" pitchFamily="34" charset="0"/>
              <a:buChar char="•"/>
            </a:pPr>
            <a:endParaRPr lang="en-US" sz="700" u="sng" dirty="0"/>
          </a:p>
        </p:txBody>
      </p:sp>
      <p:sp>
        <p:nvSpPr>
          <p:cNvPr id="5" name="TextBox 4">
            <a:extLst>
              <a:ext uri="{FF2B5EF4-FFF2-40B4-BE49-F238E27FC236}">
                <a16:creationId xmlns:a16="http://schemas.microsoft.com/office/drawing/2014/main" id="{682E17A1-F42C-9FF8-1DD4-8E5BBBE8F939}"/>
              </a:ext>
            </a:extLst>
          </p:cNvPr>
          <p:cNvSpPr txBox="1"/>
          <p:nvPr/>
        </p:nvSpPr>
        <p:spPr>
          <a:xfrm flipH="1">
            <a:off x="249711" y="261257"/>
            <a:ext cx="4343400" cy="3001656"/>
          </a:xfrm>
          <a:prstGeom prst="rect">
            <a:avLst/>
          </a:prstGeom>
          <a:noFill/>
        </p:spPr>
        <p:txBody>
          <a:bodyPr wrap="square">
            <a:spAutoFit/>
          </a:bodyPr>
          <a:lstStyle/>
          <a:p>
            <a:pPr lvl="0">
              <a:lnSpc>
                <a:spcPct val="110000"/>
              </a:lnSpc>
              <a:spcAft>
                <a:spcPts val="600"/>
              </a:spcAft>
              <a:buSzPct val="87000"/>
            </a:pPr>
            <a:r>
              <a:rPr lang="en-US" sz="4400" b="1" u="sng" dirty="0"/>
              <a:t>How to make research participation accessible</a:t>
            </a:r>
          </a:p>
        </p:txBody>
      </p:sp>
    </p:spTree>
    <p:extLst>
      <p:ext uri="{BB962C8B-B14F-4D97-AF65-F5344CB8AC3E}">
        <p14:creationId xmlns:p14="http://schemas.microsoft.com/office/powerpoint/2010/main" val="1168196907"/>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442</TotalTime>
  <Words>1765</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Grandview Display</vt:lpstr>
      <vt:lpstr>Open Sans</vt:lpstr>
      <vt:lpstr>Sage Peak</vt:lpstr>
      <vt:lpstr>DashVTI</vt:lpstr>
      <vt:lpstr>PowerPoint Presentation</vt:lpstr>
      <vt:lpstr>This presentation will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Martin</dc:creator>
  <cp:lastModifiedBy>Nicola Martin</cp:lastModifiedBy>
  <cp:revision>4</cp:revision>
  <dcterms:created xsi:type="dcterms:W3CDTF">2026-05-28T08:53:12Z</dcterms:created>
  <dcterms:modified xsi:type="dcterms:W3CDTF">2026-05-31T15:34:25Z</dcterms:modified>
</cp:coreProperties>
</file>